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handoutMasterIdLst>
    <p:handoutMasterId r:id="rId15"/>
  </p:handoutMasterIdLst>
  <p:sldIdLst>
    <p:sldId id="531" r:id="rId2"/>
    <p:sldId id="474" r:id="rId3"/>
    <p:sldId id="533" r:id="rId4"/>
    <p:sldId id="532" r:id="rId5"/>
    <p:sldId id="534" r:id="rId6"/>
    <p:sldId id="535" r:id="rId7"/>
    <p:sldId id="536" r:id="rId8"/>
    <p:sldId id="538" r:id="rId9"/>
    <p:sldId id="537" r:id="rId10"/>
    <p:sldId id="539" r:id="rId11"/>
    <p:sldId id="540" r:id="rId12"/>
    <p:sldId id="541"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D3C2"/>
    <a:srgbClr val="FFFFFF"/>
    <a:srgbClr val="F16623"/>
    <a:srgbClr val="000000"/>
    <a:srgbClr val="F26724"/>
    <a:srgbClr val="EDEDEE"/>
    <a:srgbClr val="42414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79" autoAdjust="0"/>
    <p:restoredTop sz="89871" autoAdjust="0"/>
  </p:normalViewPr>
  <p:slideViewPr>
    <p:cSldViewPr snapToGrid="0" snapToObjects="1">
      <p:cViewPr varScale="1">
        <p:scale>
          <a:sx n="60" d="100"/>
          <a:sy n="60" d="100"/>
        </p:scale>
        <p:origin x="916" y="56"/>
      </p:cViewPr>
      <p:guideLst>
        <p:guide orient="horz" pos="2160"/>
        <p:guide pos="3840"/>
      </p:guideLst>
    </p:cSldViewPr>
  </p:slideViewPr>
  <p:notesTextViewPr>
    <p:cViewPr>
      <p:scale>
        <a:sx n="1" d="1"/>
        <a:sy n="1" d="1"/>
      </p:scale>
      <p:origin x="0" y="0"/>
    </p:cViewPr>
  </p:notesTextViewPr>
  <p:notesViewPr>
    <p:cSldViewPr snapToGrid="0" snapToObjects="1">
      <p:cViewPr varScale="1">
        <p:scale>
          <a:sx n="112" d="100"/>
          <a:sy n="112" d="100"/>
        </p:scale>
        <p:origin x="4320"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C51FF11-E8B5-974A-A7F9-820287719F0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9FAD3D8-BF3E-9A45-BB2E-8741E080B8D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D2DB952-2A9F-FE4B-907D-A51DC08421D5}" type="datetimeFigureOut">
              <a:rPr lang="en-US" smtClean="0"/>
              <a:pPr/>
              <a:t>9/21/2022</a:t>
            </a:fld>
            <a:endParaRPr lang="en-US"/>
          </a:p>
        </p:txBody>
      </p:sp>
      <p:sp>
        <p:nvSpPr>
          <p:cNvPr id="4" name="Footer Placeholder 3">
            <a:extLst>
              <a:ext uri="{FF2B5EF4-FFF2-40B4-BE49-F238E27FC236}">
                <a16:creationId xmlns:a16="http://schemas.microsoft.com/office/drawing/2014/main" id="{42494F6D-F76A-CF44-BA2F-D77DC67B5FE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ECBD634-BA8A-AB41-9ED8-BACB999D3F8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2D8C3D9-14DD-E74E-B615-7E08BDF19FA2}" type="slidenum">
              <a:rPr lang="en-US" smtClean="0"/>
              <a:pPr/>
              <a:t>‹#›</a:t>
            </a:fld>
            <a:endParaRPr lang="en-US"/>
          </a:p>
        </p:txBody>
      </p:sp>
    </p:spTree>
    <p:extLst>
      <p:ext uri="{BB962C8B-B14F-4D97-AF65-F5344CB8AC3E}">
        <p14:creationId xmlns:p14="http://schemas.microsoft.com/office/powerpoint/2010/main" val="2966376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F5C31E-DDC8-4B3B-94FE-94FC773413F3}" type="datetimeFigureOut">
              <a:rPr lang="en-IN" smtClean="0"/>
              <a:pPr/>
              <a:t>21-09-2022</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E267C0-6CBB-4AF4-ABD2-EFA4EF607181}" type="slidenum">
              <a:rPr lang="en-IN" smtClean="0"/>
              <a:pPr/>
              <a:t>‹#›</a:t>
            </a:fld>
            <a:endParaRPr lang="en-IN"/>
          </a:p>
        </p:txBody>
      </p:sp>
    </p:spTree>
    <p:extLst>
      <p:ext uri="{BB962C8B-B14F-4D97-AF65-F5344CB8AC3E}">
        <p14:creationId xmlns:p14="http://schemas.microsoft.com/office/powerpoint/2010/main" val="2679852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D7E267C0-6CBB-4AF4-ABD2-EFA4EF607181}" type="slidenum">
              <a:rPr lang="en-IN" smtClean="0"/>
              <a:pPr/>
              <a:t>1</a:t>
            </a:fld>
            <a:endParaRPr lang="en-IN"/>
          </a:p>
        </p:txBody>
      </p:sp>
    </p:spTree>
    <p:extLst>
      <p:ext uri="{BB962C8B-B14F-4D97-AF65-F5344CB8AC3E}">
        <p14:creationId xmlns:p14="http://schemas.microsoft.com/office/powerpoint/2010/main" val="280353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F9D4BDE-E287-D14B-9436-247C8841C012}"/>
              </a:ext>
            </a:extLst>
          </p:cNvPr>
          <p:cNvSpPr/>
          <p:nvPr userDrawn="1"/>
        </p:nvSpPr>
        <p:spPr>
          <a:xfrm>
            <a:off x="2103120" y="3036776"/>
            <a:ext cx="7985760"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87735FC1-5CEE-B747-9055-5200823D0A5B}"/>
              </a:ext>
            </a:extLst>
          </p:cNvPr>
          <p:cNvSpPr>
            <a:spLocks noGrp="1"/>
          </p:cNvSpPr>
          <p:nvPr>
            <p:ph type="ctrTitle"/>
          </p:nvPr>
        </p:nvSpPr>
        <p:spPr>
          <a:xfrm>
            <a:off x="1524000" y="1122363"/>
            <a:ext cx="9144000" cy="2387600"/>
          </a:xfrm>
        </p:spPr>
        <p:txBody>
          <a:bodyPr anchor="b">
            <a:normAutofit/>
          </a:bodyPr>
          <a:lstStyle>
            <a:lvl1pPr algn="ctr">
              <a:defRPr sz="4400"/>
            </a:lvl1pPr>
          </a:lstStyle>
          <a:p>
            <a:r>
              <a:rPr lang="en-US"/>
              <a:t>Click to edit Master title style</a:t>
            </a:r>
          </a:p>
        </p:txBody>
      </p:sp>
      <p:sp>
        <p:nvSpPr>
          <p:cNvPr id="3" name="Subtitle 2">
            <a:extLst>
              <a:ext uri="{FF2B5EF4-FFF2-40B4-BE49-F238E27FC236}">
                <a16:creationId xmlns:a16="http://schemas.microsoft.com/office/drawing/2014/main" id="{234E948C-D240-724B-9B89-FDB3B14CA3F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B29E013-E164-B74C-8152-F72E2338BE26}"/>
              </a:ext>
            </a:extLst>
          </p:cNvPr>
          <p:cNvSpPr>
            <a:spLocks noGrp="1"/>
          </p:cNvSpPr>
          <p:nvPr>
            <p:ph type="dt" sz="half" idx="10"/>
          </p:nvPr>
        </p:nvSpPr>
        <p:spPr/>
        <p:txBody>
          <a:bodyPr/>
          <a:lstStyle/>
          <a:p>
            <a:fld id="{2A269F68-A112-7E45-9E09-D07179E5D466}" type="datetimeFigureOut">
              <a:rPr lang="en-US" smtClean="0"/>
              <a:pPr/>
              <a:t>9/21/2022</a:t>
            </a:fld>
            <a:endParaRPr lang="en-US"/>
          </a:p>
        </p:txBody>
      </p:sp>
      <p:sp>
        <p:nvSpPr>
          <p:cNvPr id="5" name="Footer Placeholder 4">
            <a:extLst>
              <a:ext uri="{FF2B5EF4-FFF2-40B4-BE49-F238E27FC236}">
                <a16:creationId xmlns:a16="http://schemas.microsoft.com/office/drawing/2014/main" id="{425D46EB-C9BF-4D4A-899F-96B2B054A3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5C178C-3A1C-7846-8C54-B449032D604D}"/>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0885147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C2FCD-18A9-2D42-B84D-D99B187802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DD157A0-ACAF-5B44-A359-52C51DEE74A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6987245-B3C4-3D4E-A6F8-1F1316AD2E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D69965-9BC6-5345-B2D0-6C90A68A75A9}"/>
              </a:ext>
            </a:extLst>
          </p:cNvPr>
          <p:cNvSpPr>
            <a:spLocks noGrp="1"/>
          </p:cNvSpPr>
          <p:nvPr>
            <p:ph type="dt" sz="half" idx="10"/>
          </p:nvPr>
        </p:nvSpPr>
        <p:spPr/>
        <p:txBody>
          <a:bodyPr/>
          <a:lstStyle/>
          <a:p>
            <a:fld id="{2A269F68-A112-7E45-9E09-D07179E5D466}" type="datetimeFigureOut">
              <a:rPr lang="en-US" smtClean="0"/>
              <a:pPr/>
              <a:t>9/21/2022</a:t>
            </a:fld>
            <a:endParaRPr lang="en-US"/>
          </a:p>
        </p:txBody>
      </p:sp>
      <p:sp>
        <p:nvSpPr>
          <p:cNvPr id="6" name="Footer Placeholder 5">
            <a:extLst>
              <a:ext uri="{FF2B5EF4-FFF2-40B4-BE49-F238E27FC236}">
                <a16:creationId xmlns:a16="http://schemas.microsoft.com/office/drawing/2014/main" id="{5CD083EE-9E01-C046-A765-6C417A187D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8EA403-D618-0848-BCC5-8393E30CC5E9}"/>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287247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5EB47-6F41-4044-808C-D09164BA21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384202-04C0-4C46-A9AD-172B4084BA1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6221D020-A612-0746-B5D2-61689C50DA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52730E1-EAD6-F74C-B572-7FA04F719BB8}"/>
              </a:ext>
            </a:extLst>
          </p:cNvPr>
          <p:cNvSpPr>
            <a:spLocks noGrp="1"/>
          </p:cNvSpPr>
          <p:nvPr>
            <p:ph type="dt" sz="half" idx="10"/>
          </p:nvPr>
        </p:nvSpPr>
        <p:spPr/>
        <p:txBody>
          <a:bodyPr/>
          <a:lstStyle/>
          <a:p>
            <a:fld id="{2A269F68-A112-7E45-9E09-D07179E5D466}" type="datetimeFigureOut">
              <a:rPr lang="en-US" smtClean="0"/>
              <a:pPr/>
              <a:t>9/21/2022</a:t>
            </a:fld>
            <a:endParaRPr lang="en-US"/>
          </a:p>
        </p:txBody>
      </p:sp>
      <p:sp>
        <p:nvSpPr>
          <p:cNvPr id="6" name="Footer Placeholder 5">
            <a:extLst>
              <a:ext uri="{FF2B5EF4-FFF2-40B4-BE49-F238E27FC236}">
                <a16:creationId xmlns:a16="http://schemas.microsoft.com/office/drawing/2014/main" id="{7D84F45E-467D-4C47-9DD4-61BC18BA55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A19AC5-4725-C344-A416-7884860E1186}"/>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3805540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44886-5ADE-564C-BB6A-3D8F42E8C72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2258407-0EDC-CC47-B88F-1C37C2A2BC0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D62C5C-7D1C-AA42-A571-92813FE919E3}"/>
              </a:ext>
            </a:extLst>
          </p:cNvPr>
          <p:cNvSpPr>
            <a:spLocks noGrp="1"/>
          </p:cNvSpPr>
          <p:nvPr>
            <p:ph type="dt" sz="half" idx="10"/>
          </p:nvPr>
        </p:nvSpPr>
        <p:spPr/>
        <p:txBody>
          <a:bodyPr/>
          <a:lstStyle/>
          <a:p>
            <a:fld id="{2A269F68-A112-7E45-9E09-D07179E5D466}" type="datetimeFigureOut">
              <a:rPr lang="en-US" smtClean="0"/>
              <a:pPr/>
              <a:t>9/21/2022</a:t>
            </a:fld>
            <a:endParaRPr lang="en-US"/>
          </a:p>
        </p:txBody>
      </p:sp>
      <p:sp>
        <p:nvSpPr>
          <p:cNvPr id="5" name="Footer Placeholder 4">
            <a:extLst>
              <a:ext uri="{FF2B5EF4-FFF2-40B4-BE49-F238E27FC236}">
                <a16:creationId xmlns:a16="http://schemas.microsoft.com/office/drawing/2014/main" id="{84E362DE-6775-7745-AE4F-1E49287A73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37C83C-DF1A-B744-B85D-25DF26CF0E9C}"/>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3800400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5D0C1A9-B6B8-7A4A-9669-B90B7500400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0F92B24-A8BD-9845-976F-9EA169FDA67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D10554-27EF-1E4B-9828-11CBD07233BB}"/>
              </a:ext>
            </a:extLst>
          </p:cNvPr>
          <p:cNvSpPr>
            <a:spLocks noGrp="1"/>
          </p:cNvSpPr>
          <p:nvPr>
            <p:ph type="dt" sz="half" idx="10"/>
          </p:nvPr>
        </p:nvSpPr>
        <p:spPr/>
        <p:txBody>
          <a:bodyPr/>
          <a:lstStyle/>
          <a:p>
            <a:fld id="{2A269F68-A112-7E45-9E09-D07179E5D466}" type="datetimeFigureOut">
              <a:rPr lang="en-US" smtClean="0"/>
              <a:pPr/>
              <a:t>9/21/2022</a:t>
            </a:fld>
            <a:endParaRPr lang="en-US"/>
          </a:p>
        </p:txBody>
      </p:sp>
      <p:sp>
        <p:nvSpPr>
          <p:cNvPr id="5" name="Footer Placeholder 4">
            <a:extLst>
              <a:ext uri="{FF2B5EF4-FFF2-40B4-BE49-F238E27FC236}">
                <a16:creationId xmlns:a16="http://schemas.microsoft.com/office/drawing/2014/main" id="{17689FB8-5001-8241-8703-920FCD8175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4CAF07-27EB-D341-846D-7AAA3B2BB109}"/>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36344064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576C5AA-7A56-0D43-A989-FF7C0A0B30B5}"/>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87AC83A2-58A2-8846-B66C-A7B446F1E24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01D6DE7-E41F-E340-8EDF-E5781F3078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D754E3-7390-2C4D-8224-CE37880B733A}"/>
              </a:ext>
            </a:extLst>
          </p:cNvPr>
          <p:cNvSpPr>
            <a:spLocks noGrp="1"/>
          </p:cNvSpPr>
          <p:nvPr>
            <p:ph type="dt" sz="half" idx="10"/>
          </p:nvPr>
        </p:nvSpPr>
        <p:spPr/>
        <p:txBody>
          <a:bodyPr/>
          <a:lstStyle/>
          <a:p>
            <a:fld id="{2A269F68-A112-7E45-9E09-D07179E5D466}" type="datetimeFigureOut">
              <a:rPr lang="en-US" smtClean="0"/>
              <a:pPr/>
              <a:t>9/21/2022</a:t>
            </a:fld>
            <a:endParaRPr lang="en-US"/>
          </a:p>
        </p:txBody>
      </p:sp>
      <p:sp>
        <p:nvSpPr>
          <p:cNvPr id="5" name="Footer Placeholder 4">
            <a:extLst>
              <a:ext uri="{FF2B5EF4-FFF2-40B4-BE49-F238E27FC236}">
                <a16:creationId xmlns:a16="http://schemas.microsoft.com/office/drawing/2014/main" id="{F85EA47A-749E-2E44-AAD0-0D07B5999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7D71D4-D33D-ED4A-9F8D-86E812B664C8}"/>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0681962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4325D0D-6BE8-0C41-BA4D-F85965321533}"/>
              </a:ext>
            </a:extLst>
          </p:cNvPr>
          <p:cNvPicPr>
            <a:picLocks noChangeAspect="1"/>
          </p:cNvPicPr>
          <p:nvPr userDrawn="1"/>
        </p:nvPicPr>
        <p:blipFill>
          <a:blip r:embed="rId2"/>
          <a:stretch>
            <a:fillRect/>
          </a:stretch>
        </p:blipFill>
        <p:spPr>
          <a:xfrm>
            <a:off x="0" y="0"/>
            <a:ext cx="12192000" cy="923925"/>
          </a:xfrm>
          <a:prstGeom prst="rect">
            <a:avLst/>
          </a:prstGeom>
        </p:spPr>
      </p:pic>
      <p:sp>
        <p:nvSpPr>
          <p:cNvPr id="7" name="Rectangle 6">
            <a:extLst>
              <a:ext uri="{FF2B5EF4-FFF2-40B4-BE49-F238E27FC236}">
                <a16:creationId xmlns:a16="http://schemas.microsoft.com/office/drawing/2014/main" id="{E576C5AA-7A56-0D43-A989-FF7C0A0B30B5}"/>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87AC83A2-58A2-8846-B66C-A7B446F1E24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01D6DE7-E41F-E340-8EDF-E5781F3078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D754E3-7390-2C4D-8224-CE37880B733A}"/>
              </a:ext>
            </a:extLst>
          </p:cNvPr>
          <p:cNvSpPr>
            <a:spLocks noGrp="1"/>
          </p:cNvSpPr>
          <p:nvPr>
            <p:ph type="dt" sz="half" idx="10"/>
          </p:nvPr>
        </p:nvSpPr>
        <p:spPr/>
        <p:txBody>
          <a:bodyPr/>
          <a:lstStyle/>
          <a:p>
            <a:fld id="{2A269F68-A112-7E45-9E09-D07179E5D466}" type="datetimeFigureOut">
              <a:rPr lang="en-US" smtClean="0"/>
              <a:pPr/>
              <a:t>9/21/2022</a:t>
            </a:fld>
            <a:endParaRPr lang="en-US"/>
          </a:p>
        </p:txBody>
      </p:sp>
      <p:sp>
        <p:nvSpPr>
          <p:cNvPr id="5" name="Footer Placeholder 4">
            <a:extLst>
              <a:ext uri="{FF2B5EF4-FFF2-40B4-BE49-F238E27FC236}">
                <a16:creationId xmlns:a16="http://schemas.microsoft.com/office/drawing/2014/main" id="{F85EA47A-749E-2E44-AAD0-0D07B5999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7D71D4-D33D-ED4A-9F8D-86E812B664C8}"/>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2875853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4325D0D-6BE8-0C41-BA4D-F85965321533}"/>
              </a:ext>
            </a:extLst>
          </p:cNvPr>
          <p:cNvPicPr>
            <a:picLocks noChangeAspect="1"/>
          </p:cNvPicPr>
          <p:nvPr userDrawn="1"/>
        </p:nvPicPr>
        <p:blipFill>
          <a:blip r:embed="rId2"/>
          <a:stretch>
            <a:fillRect/>
          </a:stretch>
        </p:blipFill>
        <p:spPr>
          <a:xfrm>
            <a:off x="0" y="0"/>
            <a:ext cx="12192000" cy="923925"/>
          </a:xfrm>
          <a:prstGeom prst="rect">
            <a:avLst/>
          </a:prstGeom>
        </p:spPr>
      </p:pic>
      <p:sp>
        <p:nvSpPr>
          <p:cNvPr id="2" name="Title 1">
            <a:extLst>
              <a:ext uri="{FF2B5EF4-FFF2-40B4-BE49-F238E27FC236}">
                <a16:creationId xmlns:a16="http://schemas.microsoft.com/office/drawing/2014/main" id="{87AC83A2-58A2-8846-B66C-A7B446F1E24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01D6DE7-E41F-E340-8EDF-E5781F3078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D754E3-7390-2C4D-8224-CE37880B733A}"/>
              </a:ext>
            </a:extLst>
          </p:cNvPr>
          <p:cNvSpPr>
            <a:spLocks noGrp="1"/>
          </p:cNvSpPr>
          <p:nvPr>
            <p:ph type="dt" sz="half" idx="10"/>
          </p:nvPr>
        </p:nvSpPr>
        <p:spPr/>
        <p:txBody>
          <a:bodyPr/>
          <a:lstStyle/>
          <a:p>
            <a:fld id="{2A269F68-A112-7E45-9E09-D07179E5D466}" type="datetimeFigureOut">
              <a:rPr lang="en-US" smtClean="0"/>
              <a:pPr/>
              <a:t>9/21/2022</a:t>
            </a:fld>
            <a:endParaRPr lang="en-US"/>
          </a:p>
        </p:txBody>
      </p:sp>
      <p:sp>
        <p:nvSpPr>
          <p:cNvPr id="5" name="Footer Placeholder 4">
            <a:extLst>
              <a:ext uri="{FF2B5EF4-FFF2-40B4-BE49-F238E27FC236}">
                <a16:creationId xmlns:a16="http://schemas.microsoft.com/office/drawing/2014/main" id="{F85EA47A-749E-2E44-AAD0-0D07B5999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7D71D4-D33D-ED4A-9F8D-86E812B664C8}"/>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638343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B4EEBA9-EE23-8946-8968-D8924F827D80}"/>
              </a:ext>
            </a:extLst>
          </p:cNvPr>
          <p:cNvSpPr/>
          <p:nvPr userDrawn="1"/>
        </p:nvSpPr>
        <p:spPr>
          <a:xfrm>
            <a:off x="838200" y="4104155"/>
            <a:ext cx="7974330"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F8C4045C-76E6-AA4B-9784-A028AC65B7B5}"/>
              </a:ext>
            </a:extLst>
          </p:cNvPr>
          <p:cNvSpPr>
            <a:spLocks noGrp="1"/>
          </p:cNvSpPr>
          <p:nvPr>
            <p:ph type="title"/>
          </p:nvPr>
        </p:nvSpPr>
        <p:spPr>
          <a:xfrm>
            <a:off x="831850" y="1709738"/>
            <a:ext cx="10515600" cy="2852737"/>
          </a:xfrm>
        </p:spPr>
        <p:txBody>
          <a:bodyPr anchor="b">
            <a:normAutofit/>
          </a:bodyPr>
          <a:lstStyle>
            <a:lvl1pPr>
              <a:defRPr sz="4400"/>
            </a:lvl1pPr>
          </a:lstStyle>
          <a:p>
            <a:r>
              <a:rPr lang="en-US"/>
              <a:t>Click to edit Master title style</a:t>
            </a:r>
          </a:p>
        </p:txBody>
      </p:sp>
      <p:sp>
        <p:nvSpPr>
          <p:cNvPr id="3" name="Text Placeholder 2">
            <a:extLst>
              <a:ext uri="{FF2B5EF4-FFF2-40B4-BE49-F238E27FC236}">
                <a16:creationId xmlns:a16="http://schemas.microsoft.com/office/drawing/2014/main" id="{8FF664B1-AD6A-3040-B7D4-0299560F7464}"/>
              </a:ext>
            </a:extLst>
          </p:cNvPr>
          <p:cNvSpPr>
            <a:spLocks noGrp="1"/>
          </p:cNvSpPr>
          <p:nvPr>
            <p:ph type="body" idx="1"/>
          </p:nvPr>
        </p:nvSpPr>
        <p:spPr>
          <a:xfrm>
            <a:off x="831850" y="4589463"/>
            <a:ext cx="10515600" cy="1500187"/>
          </a:xfrm>
        </p:spPr>
        <p:txBody>
          <a:bodyPr>
            <a:normAutofit/>
          </a:bodyPr>
          <a:lstStyle>
            <a:lvl1pPr marL="0" indent="0">
              <a:buNone/>
              <a:defRPr sz="1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42BC9A9-EC29-134C-AECE-54DDD5762192}"/>
              </a:ext>
            </a:extLst>
          </p:cNvPr>
          <p:cNvSpPr>
            <a:spLocks noGrp="1"/>
          </p:cNvSpPr>
          <p:nvPr>
            <p:ph type="dt" sz="half" idx="10"/>
          </p:nvPr>
        </p:nvSpPr>
        <p:spPr/>
        <p:txBody>
          <a:bodyPr/>
          <a:lstStyle/>
          <a:p>
            <a:fld id="{2A269F68-A112-7E45-9E09-D07179E5D466}" type="datetimeFigureOut">
              <a:rPr lang="en-US" smtClean="0"/>
              <a:pPr/>
              <a:t>9/21/2022</a:t>
            </a:fld>
            <a:endParaRPr lang="en-US"/>
          </a:p>
        </p:txBody>
      </p:sp>
      <p:sp>
        <p:nvSpPr>
          <p:cNvPr id="5" name="Footer Placeholder 4">
            <a:extLst>
              <a:ext uri="{FF2B5EF4-FFF2-40B4-BE49-F238E27FC236}">
                <a16:creationId xmlns:a16="http://schemas.microsoft.com/office/drawing/2014/main" id="{413C8B07-567B-1B47-B220-0338242AFC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ECB435-33FD-3F45-BD2D-6CAA5C288BD0}"/>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9615356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479AA76-4E43-164C-ADE7-A0CFA848737A}"/>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14D6AE42-E39B-4948-B321-F19D21FDA6F0}"/>
              </a:ext>
            </a:extLst>
          </p:cNvPr>
          <p:cNvSpPr>
            <a:spLocks noGrp="1"/>
          </p:cNvSpPr>
          <p:nvPr>
            <p:ph type="title"/>
          </p:nvPr>
        </p:nvSpPr>
        <p:spPr>
          <a:xfrm>
            <a:off x="838200" y="681037"/>
            <a:ext cx="10515600" cy="741176"/>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3652A57D-01D7-B54A-B618-27F0B4D8A193}"/>
              </a:ext>
            </a:extLst>
          </p:cNvPr>
          <p:cNvSpPr>
            <a:spLocks noGrp="1"/>
          </p:cNvSpPr>
          <p:nvPr>
            <p:ph sz="half" idx="1"/>
          </p:nvPr>
        </p:nvSpPr>
        <p:spPr>
          <a:xfrm>
            <a:off x="838200" y="1592261"/>
            <a:ext cx="5181600" cy="45847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E1407BB-25DD-5841-BEBF-C394C86F759A}"/>
              </a:ext>
            </a:extLst>
          </p:cNvPr>
          <p:cNvSpPr>
            <a:spLocks noGrp="1"/>
          </p:cNvSpPr>
          <p:nvPr>
            <p:ph sz="half" idx="2"/>
          </p:nvPr>
        </p:nvSpPr>
        <p:spPr>
          <a:xfrm>
            <a:off x="6172200" y="1592261"/>
            <a:ext cx="5181600" cy="45847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B41DED-1195-DE42-BD2F-00971D9CF3C9}"/>
              </a:ext>
            </a:extLst>
          </p:cNvPr>
          <p:cNvSpPr>
            <a:spLocks noGrp="1"/>
          </p:cNvSpPr>
          <p:nvPr>
            <p:ph type="dt" sz="half" idx="10"/>
          </p:nvPr>
        </p:nvSpPr>
        <p:spPr/>
        <p:txBody>
          <a:bodyPr/>
          <a:lstStyle/>
          <a:p>
            <a:fld id="{2A269F68-A112-7E45-9E09-D07179E5D466}" type="datetimeFigureOut">
              <a:rPr lang="en-US" smtClean="0"/>
              <a:pPr/>
              <a:t>9/21/2022</a:t>
            </a:fld>
            <a:endParaRPr lang="en-US"/>
          </a:p>
        </p:txBody>
      </p:sp>
      <p:sp>
        <p:nvSpPr>
          <p:cNvPr id="6" name="Footer Placeholder 5">
            <a:extLst>
              <a:ext uri="{FF2B5EF4-FFF2-40B4-BE49-F238E27FC236}">
                <a16:creationId xmlns:a16="http://schemas.microsoft.com/office/drawing/2014/main" id="{42CD99B4-9DE9-5D4F-B8CB-B0B831DCACA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C5A338-9EE2-7A44-BB15-7A4F0EE12EE7}"/>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2597922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DACFAD9-90C8-F347-A654-4D6A5F3D495C}"/>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5F188C31-802D-3D4A-AEA1-3CF8D3E51360}"/>
              </a:ext>
            </a:extLst>
          </p:cNvPr>
          <p:cNvSpPr>
            <a:spLocks noGrp="1"/>
          </p:cNvSpPr>
          <p:nvPr>
            <p:ph type="title"/>
          </p:nvPr>
        </p:nvSpPr>
        <p:spPr>
          <a:xfrm>
            <a:off x="839788" y="653784"/>
            <a:ext cx="10515600" cy="748245"/>
          </a:xfrm>
        </p:spPr>
        <p:txBody>
          <a:bodyPr/>
          <a:lstStyle/>
          <a:p>
            <a:r>
              <a:rPr lang="en-US"/>
              <a:t>Click to edit Master title style</a:t>
            </a:r>
          </a:p>
        </p:txBody>
      </p:sp>
      <p:sp>
        <p:nvSpPr>
          <p:cNvPr id="3" name="Text Placeholder 2">
            <a:extLst>
              <a:ext uri="{FF2B5EF4-FFF2-40B4-BE49-F238E27FC236}">
                <a16:creationId xmlns:a16="http://schemas.microsoft.com/office/drawing/2014/main" id="{CC4FE5C8-995C-2045-9541-E22F351D6320}"/>
              </a:ext>
            </a:extLst>
          </p:cNvPr>
          <p:cNvSpPr>
            <a:spLocks noGrp="1"/>
          </p:cNvSpPr>
          <p:nvPr>
            <p:ph type="body" idx="1" hasCustomPrompt="1"/>
          </p:nvPr>
        </p:nvSpPr>
        <p:spPr>
          <a:xfrm>
            <a:off x="839788" y="1540248"/>
            <a:ext cx="5157787" cy="733425"/>
          </a:xfrm>
        </p:spPr>
        <p:txBody>
          <a:bodyPr anchor="b">
            <a:normAutofit/>
          </a:bodyPr>
          <a:lstStyle>
            <a:lvl1pPr marL="0" indent="0">
              <a:buNone/>
              <a:defRPr sz="1800" b="1">
                <a:solidFill>
                  <a:srgbClr val="F2672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id="{C972FE9A-4ED5-9A49-8907-E00133517BD9}"/>
              </a:ext>
            </a:extLst>
          </p:cNvPr>
          <p:cNvSpPr>
            <a:spLocks noGrp="1"/>
          </p:cNvSpPr>
          <p:nvPr>
            <p:ph sz="half" idx="2"/>
          </p:nvPr>
        </p:nvSpPr>
        <p:spPr>
          <a:xfrm>
            <a:off x="839788" y="2411892"/>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3A93268-3EB9-3E4E-8206-62780D6EF362}"/>
              </a:ext>
            </a:extLst>
          </p:cNvPr>
          <p:cNvSpPr>
            <a:spLocks noGrp="1"/>
          </p:cNvSpPr>
          <p:nvPr>
            <p:ph type="body" sz="quarter" idx="3" hasCustomPrompt="1"/>
          </p:nvPr>
        </p:nvSpPr>
        <p:spPr>
          <a:xfrm>
            <a:off x="6172200" y="1540248"/>
            <a:ext cx="5183188" cy="733425"/>
          </a:xfrm>
        </p:spPr>
        <p:txBody>
          <a:bodyPr anchor="b">
            <a:normAutofit/>
          </a:bodyPr>
          <a:lstStyle>
            <a:lvl1pPr marL="0" indent="0">
              <a:buNone/>
              <a:defRPr sz="1800" b="1">
                <a:solidFill>
                  <a:srgbClr val="F2672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a:extLst>
              <a:ext uri="{FF2B5EF4-FFF2-40B4-BE49-F238E27FC236}">
                <a16:creationId xmlns:a16="http://schemas.microsoft.com/office/drawing/2014/main" id="{0F7A103F-B97E-AC4B-8395-A83886339A83}"/>
              </a:ext>
            </a:extLst>
          </p:cNvPr>
          <p:cNvSpPr>
            <a:spLocks noGrp="1"/>
          </p:cNvSpPr>
          <p:nvPr>
            <p:ph sz="quarter" idx="4"/>
          </p:nvPr>
        </p:nvSpPr>
        <p:spPr>
          <a:xfrm>
            <a:off x="6172200" y="2411892"/>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C337486-CD2B-0E47-8478-E6DFAD595848}"/>
              </a:ext>
            </a:extLst>
          </p:cNvPr>
          <p:cNvSpPr>
            <a:spLocks noGrp="1"/>
          </p:cNvSpPr>
          <p:nvPr>
            <p:ph type="dt" sz="half" idx="10"/>
          </p:nvPr>
        </p:nvSpPr>
        <p:spPr/>
        <p:txBody>
          <a:bodyPr/>
          <a:lstStyle/>
          <a:p>
            <a:fld id="{2A269F68-A112-7E45-9E09-D07179E5D466}" type="datetimeFigureOut">
              <a:rPr lang="en-US" smtClean="0"/>
              <a:pPr/>
              <a:t>9/21/2022</a:t>
            </a:fld>
            <a:endParaRPr lang="en-US"/>
          </a:p>
        </p:txBody>
      </p:sp>
      <p:sp>
        <p:nvSpPr>
          <p:cNvPr id="8" name="Footer Placeholder 7">
            <a:extLst>
              <a:ext uri="{FF2B5EF4-FFF2-40B4-BE49-F238E27FC236}">
                <a16:creationId xmlns:a16="http://schemas.microsoft.com/office/drawing/2014/main" id="{841F7CA1-18DC-1048-81B7-3AEEF052355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7A00F5B-6C2E-1249-9089-697CD51F87F7}"/>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4277132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0B06C-BB5A-E94D-8257-CE9F2465C37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F49A010-5D43-FF48-A7E1-D39F6B610503}"/>
              </a:ext>
            </a:extLst>
          </p:cNvPr>
          <p:cNvSpPr>
            <a:spLocks noGrp="1"/>
          </p:cNvSpPr>
          <p:nvPr>
            <p:ph type="dt" sz="half" idx="10"/>
          </p:nvPr>
        </p:nvSpPr>
        <p:spPr/>
        <p:txBody>
          <a:bodyPr/>
          <a:lstStyle/>
          <a:p>
            <a:fld id="{2A269F68-A112-7E45-9E09-D07179E5D466}" type="datetimeFigureOut">
              <a:rPr lang="en-US" smtClean="0"/>
              <a:pPr/>
              <a:t>9/21/2022</a:t>
            </a:fld>
            <a:endParaRPr lang="en-US"/>
          </a:p>
        </p:txBody>
      </p:sp>
      <p:sp>
        <p:nvSpPr>
          <p:cNvPr id="4" name="Footer Placeholder 3">
            <a:extLst>
              <a:ext uri="{FF2B5EF4-FFF2-40B4-BE49-F238E27FC236}">
                <a16:creationId xmlns:a16="http://schemas.microsoft.com/office/drawing/2014/main" id="{67A81710-55F1-C44B-AEA2-848E391E552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D7F2312-0DA6-C24E-977A-1ECD1A02467B}"/>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837916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39213DB-325C-5A40-9859-AE202B123556}"/>
              </a:ext>
            </a:extLst>
          </p:cNvPr>
          <p:cNvSpPr>
            <a:spLocks noGrp="1"/>
          </p:cNvSpPr>
          <p:nvPr>
            <p:ph type="dt" sz="half" idx="10"/>
          </p:nvPr>
        </p:nvSpPr>
        <p:spPr/>
        <p:txBody>
          <a:bodyPr/>
          <a:lstStyle/>
          <a:p>
            <a:fld id="{2A269F68-A112-7E45-9E09-D07179E5D466}" type="datetimeFigureOut">
              <a:rPr lang="en-US" smtClean="0"/>
              <a:pPr/>
              <a:t>9/21/2022</a:t>
            </a:fld>
            <a:endParaRPr lang="en-US"/>
          </a:p>
        </p:txBody>
      </p:sp>
      <p:sp>
        <p:nvSpPr>
          <p:cNvPr id="3" name="Footer Placeholder 2">
            <a:extLst>
              <a:ext uri="{FF2B5EF4-FFF2-40B4-BE49-F238E27FC236}">
                <a16:creationId xmlns:a16="http://schemas.microsoft.com/office/drawing/2014/main" id="{C0538230-B643-014A-ABCC-47983A0E324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93C0FE8-804A-DC4B-8CDC-DAFFE5BA181D}"/>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2410195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200E407-BF2E-FE42-9041-5EAF752A2328}"/>
              </a:ext>
            </a:extLst>
          </p:cNvPr>
          <p:cNvSpPr>
            <a:spLocks noGrp="1"/>
          </p:cNvSpPr>
          <p:nvPr>
            <p:ph type="title"/>
          </p:nvPr>
        </p:nvSpPr>
        <p:spPr>
          <a:xfrm>
            <a:off x="838200" y="681037"/>
            <a:ext cx="10515600" cy="74117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9FCBBD1-7D0F-8E4D-A35C-839603DFEB15}"/>
              </a:ext>
            </a:extLst>
          </p:cNvPr>
          <p:cNvSpPr>
            <a:spLocks noGrp="1"/>
          </p:cNvSpPr>
          <p:nvPr>
            <p:ph type="body" idx="1"/>
          </p:nvPr>
        </p:nvSpPr>
        <p:spPr>
          <a:xfrm>
            <a:off x="838200" y="1422213"/>
            <a:ext cx="10515600" cy="475475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CAE55C9-EA11-A545-B6D1-B29601E192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b="0" i="0">
                <a:solidFill>
                  <a:schemeClr val="tx1">
                    <a:tint val="75000"/>
                  </a:schemeClr>
                </a:solidFill>
                <a:latin typeface="Roboto Light" panose="02000000000000000000" pitchFamily="2" charset="0"/>
                <a:ea typeface="Roboto Light" panose="02000000000000000000" pitchFamily="2" charset="0"/>
              </a:defRPr>
            </a:lvl1pPr>
          </a:lstStyle>
          <a:p>
            <a:fld id="{2A269F68-A112-7E45-9E09-D07179E5D466}" type="datetimeFigureOut">
              <a:rPr lang="en-US" smtClean="0"/>
              <a:pPr/>
              <a:t>9/21/2022</a:t>
            </a:fld>
            <a:endParaRPr lang="en-US"/>
          </a:p>
        </p:txBody>
      </p:sp>
      <p:sp>
        <p:nvSpPr>
          <p:cNvPr id="5" name="Footer Placeholder 4">
            <a:extLst>
              <a:ext uri="{FF2B5EF4-FFF2-40B4-BE49-F238E27FC236}">
                <a16:creationId xmlns:a16="http://schemas.microsoft.com/office/drawing/2014/main" id="{EBF599D3-BB28-E74A-9C09-D5B0DC923C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b="0" i="0">
                <a:solidFill>
                  <a:schemeClr val="tx1">
                    <a:tint val="75000"/>
                  </a:schemeClr>
                </a:solidFill>
                <a:latin typeface="Roboto Light" panose="02000000000000000000" pitchFamily="2" charset="0"/>
                <a:ea typeface="Roboto Light" panose="02000000000000000000" pitchFamily="2" charset="0"/>
              </a:defRPr>
            </a:lvl1pPr>
          </a:lstStyle>
          <a:p>
            <a:endParaRPr lang="en-US"/>
          </a:p>
        </p:txBody>
      </p:sp>
      <p:sp>
        <p:nvSpPr>
          <p:cNvPr id="6" name="Slide Number Placeholder 5">
            <a:extLst>
              <a:ext uri="{FF2B5EF4-FFF2-40B4-BE49-F238E27FC236}">
                <a16:creationId xmlns:a16="http://schemas.microsoft.com/office/drawing/2014/main" id="{88BBCD0B-C696-234C-8B40-BDF0AB4579F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100" b="0" i="0">
                <a:solidFill>
                  <a:schemeClr val="tx1">
                    <a:tint val="75000"/>
                  </a:schemeClr>
                </a:solidFill>
                <a:latin typeface="Roboto Light" panose="02000000000000000000" pitchFamily="2" charset="0"/>
                <a:ea typeface="Roboto Light" panose="02000000000000000000" pitchFamily="2" charset="0"/>
              </a:defRPr>
            </a:lvl1pPr>
          </a:lstStyle>
          <a:p>
            <a:fld id="{47894467-E227-B849-BB10-8705222BB906}" type="slidenum">
              <a:rPr lang="en-US" smtClean="0"/>
              <a:pPr/>
              <a:t>‹#›</a:t>
            </a:fld>
            <a:endParaRPr lang="en-US"/>
          </a:p>
        </p:txBody>
      </p:sp>
    </p:spTree>
    <p:extLst>
      <p:ext uri="{BB962C8B-B14F-4D97-AF65-F5344CB8AC3E}">
        <p14:creationId xmlns:p14="http://schemas.microsoft.com/office/powerpoint/2010/main" val="6903985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3200" kern="1200">
          <a:solidFill>
            <a:schemeClr val="tx1"/>
          </a:solidFill>
          <a:latin typeface="Lora" pitchFamily="2" charset="77"/>
          <a:ea typeface="+mj-ea"/>
          <a:cs typeface="+mj-cs"/>
        </a:defRPr>
      </a:lvl1pPr>
    </p:titleStyle>
    <p:bodyStyle>
      <a:lvl1pPr marL="0" indent="0" algn="l" defTabSz="914400" rtl="0" eaLnBrk="1" latinLnBrk="0" hangingPunct="1">
        <a:lnSpc>
          <a:spcPct val="110000"/>
        </a:lnSpc>
        <a:spcBef>
          <a:spcPts val="1000"/>
        </a:spcBef>
        <a:spcAft>
          <a:spcPts val="500"/>
        </a:spcAft>
        <a:buFont typeface="Arial" panose="020B0604020202020204" pitchFamily="34" charset="0"/>
        <a:buNone/>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1pPr>
      <a:lvl2pPr marL="6858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2pPr>
      <a:lvl3pPr marL="11430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3pPr>
      <a:lvl4pPr marL="16002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4pPr>
      <a:lvl5pPr marL="20574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12E1DFC-8F4A-6941-A280-A0C6B7D61A33}"/>
              </a:ext>
            </a:extLst>
          </p:cNvPr>
          <p:cNvPicPr>
            <a:picLocks noChangeAspect="1"/>
          </p:cNvPicPr>
          <p:nvPr/>
        </p:nvPicPr>
        <p:blipFill>
          <a:blip r:embed="rId3" cstate="print"/>
          <a:stretch>
            <a:fillRect/>
          </a:stretch>
        </p:blipFill>
        <p:spPr>
          <a:xfrm>
            <a:off x="413786" y="1595595"/>
            <a:ext cx="4466105" cy="1122054"/>
          </a:xfrm>
          <a:prstGeom prst="rect">
            <a:avLst/>
          </a:prstGeom>
        </p:spPr>
      </p:pic>
      <p:sp>
        <p:nvSpPr>
          <p:cNvPr id="72" name="TextBox 71">
            <a:extLst>
              <a:ext uri="{FF2B5EF4-FFF2-40B4-BE49-F238E27FC236}">
                <a16:creationId xmlns:a16="http://schemas.microsoft.com/office/drawing/2014/main" id="{9D5FC421-D452-403F-A269-BF3744BA5E3B}"/>
              </a:ext>
            </a:extLst>
          </p:cNvPr>
          <p:cNvSpPr txBox="1"/>
          <p:nvPr/>
        </p:nvSpPr>
        <p:spPr>
          <a:xfrm>
            <a:off x="669601" y="4417990"/>
            <a:ext cx="10882577" cy="1292662"/>
          </a:xfrm>
          <a:prstGeom prst="rect">
            <a:avLst/>
          </a:prstGeom>
          <a:solidFill>
            <a:schemeClr val="accent2">
              <a:lumMod val="40000"/>
              <a:lumOff val="60000"/>
            </a:schemeClr>
          </a:solidFill>
        </p:spPr>
        <p:txBody>
          <a:bodyPr wrap="square" rtlCol="0" anchor="ctr">
            <a:spAutoFit/>
          </a:bodyPr>
          <a:lstStyle/>
          <a:p>
            <a:pPr>
              <a:lnSpc>
                <a:spcPct val="150000"/>
              </a:lnSpc>
            </a:pP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Class: </a:t>
            </a:r>
            <a:r>
              <a:rPr lang="en-GB"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MSc</a:t>
            </a:r>
          </a:p>
          <a:p>
            <a:pPr>
              <a:lnSpc>
                <a:spcPct val="150000"/>
              </a:lnSpc>
            </a:pP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Subject : </a:t>
            </a:r>
            <a:r>
              <a:rPr lang="en-US" dirty="0">
                <a:latin typeface="Roboto Light"/>
              </a:rPr>
              <a:t>Application of IT- Basics and Advance Excel</a:t>
            </a:r>
            <a:r>
              <a:rPr lang="en-GB" dirty="0">
                <a:solidFill>
                  <a:schemeClr val="tx1">
                    <a:lumMod val="85000"/>
                    <a:lumOff val="15000"/>
                  </a:schemeClr>
                </a:solidFill>
                <a:latin typeface="Roboto Light"/>
                <a:ea typeface="Roboto Light" panose="02000000000000000000" pitchFamily="2" charset="0"/>
                <a:cs typeface="Microsoft Sans Serif" panose="020B0604020202020204" pitchFamily="34" charset="0"/>
              </a:rPr>
              <a:t> </a:t>
            </a:r>
          </a:p>
          <a:p>
            <a:pPr>
              <a:lnSpc>
                <a:spcPct val="150000"/>
              </a:lnSpc>
            </a:pP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Chapter Name:</a:t>
            </a:r>
            <a:r>
              <a:rPr lang="en-GB"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 Data Validation In Excel</a:t>
            </a:r>
          </a:p>
        </p:txBody>
      </p:sp>
      <p:sp>
        <p:nvSpPr>
          <p:cNvPr id="5" name="TextBox 4">
            <a:extLst>
              <a:ext uri="{FF2B5EF4-FFF2-40B4-BE49-F238E27FC236}">
                <a16:creationId xmlns:a16="http://schemas.microsoft.com/office/drawing/2014/main" id="{24977403-38A5-422B-B924-39FCC8296375}"/>
              </a:ext>
            </a:extLst>
          </p:cNvPr>
          <p:cNvSpPr txBox="1"/>
          <p:nvPr/>
        </p:nvSpPr>
        <p:spPr>
          <a:xfrm>
            <a:off x="669601" y="3599717"/>
            <a:ext cx="10882577" cy="400110"/>
          </a:xfrm>
          <a:prstGeom prst="rect">
            <a:avLst/>
          </a:prstGeom>
          <a:solidFill>
            <a:schemeClr val="bg1">
              <a:lumMod val="95000"/>
            </a:schemeClr>
          </a:solidFill>
        </p:spPr>
        <p:txBody>
          <a:bodyPr wrap="square" rtlCol="0">
            <a:spAutoFit/>
          </a:bodyPr>
          <a:lstStyle/>
          <a:p>
            <a:r>
              <a:rPr lang="en-GB" sz="2000" b="1" u="sng" dirty="0">
                <a:latin typeface="Roboto Light" panose="02000000000000000000" pitchFamily="2" charset="0"/>
                <a:ea typeface="Roboto Light" panose="02000000000000000000" pitchFamily="2" charset="0"/>
                <a:cs typeface="Segoe UI" pitchFamily="34" charset="0"/>
              </a:rPr>
              <a:t>Mr. </a:t>
            </a:r>
            <a:r>
              <a:rPr lang="en-GB" sz="2000" b="1" u="sng" dirty="0" err="1">
                <a:latin typeface="Roboto Light" panose="02000000000000000000" pitchFamily="2" charset="0"/>
                <a:ea typeface="Roboto Light" panose="02000000000000000000" pitchFamily="2" charset="0"/>
                <a:cs typeface="Segoe UI" pitchFamily="34" charset="0"/>
              </a:rPr>
              <a:t>Prakhar</a:t>
            </a:r>
            <a:r>
              <a:rPr lang="en-GB" sz="2000" b="1" u="sng" dirty="0">
                <a:latin typeface="Roboto Light" panose="02000000000000000000" pitchFamily="2" charset="0"/>
                <a:ea typeface="Roboto Light" panose="02000000000000000000" pitchFamily="2" charset="0"/>
                <a:cs typeface="Segoe UI" pitchFamily="34" charset="0"/>
              </a:rPr>
              <a:t> </a:t>
            </a:r>
            <a:r>
              <a:rPr lang="en-GB" sz="2000" b="1" u="sng" dirty="0" err="1">
                <a:latin typeface="Roboto Light" panose="02000000000000000000" pitchFamily="2" charset="0"/>
                <a:ea typeface="Roboto Light" panose="02000000000000000000" pitchFamily="2" charset="0"/>
                <a:cs typeface="Segoe UI" pitchFamily="34" charset="0"/>
              </a:rPr>
              <a:t>Mody</a:t>
            </a:r>
            <a:endParaRPr lang="en-GB" sz="2000" b="1" u="sng" dirty="0">
              <a:latin typeface="Roboto Light" panose="02000000000000000000" pitchFamily="2" charset="0"/>
              <a:ea typeface="Roboto Light" panose="02000000000000000000" pitchFamily="2" charset="0"/>
              <a:cs typeface="Segoe UI" pitchFamily="34" charset="0"/>
            </a:endParaRPr>
          </a:p>
        </p:txBody>
      </p:sp>
      <p:sp>
        <p:nvSpPr>
          <p:cNvPr id="2" name="Slide Number Placeholder 1">
            <a:extLst>
              <a:ext uri="{FF2B5EF4-FFF2-40B4-BE49-F238E27FC236}">
                <a16:creationId xmlns:a16="http://schemas.microsoft.com/office/drawing/2014/main" id="{43DDDECA-A8FB-4C54-B840-3AD65E2A4C2D}"/>
              </a:ext>
            </a:extLst>
          </p:cNvPr>
          <p:cNvSpPr>
            <a:spLocks noGrp="1"/>
          </p:cNvSpPr>
          <p:nvPr>
            <p:ph type="sldNum" sz="quarter" idx="4294967295"/>
          </p:nvPr>
        </p:nvSpPr>
        <p:spPr>
          <a:xfrm>
            <a:off x="8610600" y="6356350"/>
            <a:ext cx="2743200" cy="365125"/>
          </a:xfrm>
          <a:prstGeom prst="rect">
            <a:avLst/>
          </a:prstGeom>
        </p:spPr>
        <p:txBody>
          <a:bodyPr/>
          <a:lstStyle/>
          <a:p>
            <a:fld id="{47894467-E227-B849-BB10-8705222BB906}" type="slidenum">
              <a:rPr lang="en-US" smtClean="0"/>
              <a:pPr/>
              <a:t>1</a:t>
            </a:fld>
            <a:endParaRPr lang="en-US"/>
          </a:p>
        </p:txBody>
      </p:sp>
    </p:spTree>
    <p:extLst>
      <p:ext uri="{BB962C8B-B14F-4D97-AF65-F5344CB8AC3E}">
        <p14:creationId xmlns:p14="http://schemas.microsoft.com/office/powerpoint/2010/main" val="2065762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506750" y="681039"/>
            <a:ext cx="9317734" cy="678449"/>
          </a:xfrm>
          <a:solidFill>
            <a:srgbClr val="FCD3C2"/>
          </a:solidFill>
        </p:spPr>
        <p:txBody>
          <a:bodyPr>
            <a:noAutofit/>
          </a:bodyPr>
          <a:lstStyle/>
          <a:p>
            <a:r>
              <a:rPr lang="en-US" sz="3600" b="1" i="1" dirty="0">
                <a:solidFill>
                  <a:srgbClr val="1E1E1E"/>
                </a:solidFill>
                <a:effectLst/>
                <a:latin typeface="Segoe UI" panose="020B0502040204020203" pitchFamily="34" charset="0"/>
                <a:cs typeface="Segoe UI" panose="020B0502040204020203" pitchFamily="34" charset="0"/>
              </a:rPr>
              <a:t>Data Validation Input and Error Messages</a:t>
            </a:r>
            <a:endParaRPr lang="en-US" sz="11500" b="1" i="1" dirty="0">
              <a:latin typeface="Segoe UI" panose="020B0502040204020203" pitchFamily="34" charset="0"/>
              <a:ea typeface="Microsoft Sans Serif" panose="020B0604020202020204"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11" name="TextBox 10">
            <a:extLst>
              <a:ext uri="{FF2B5EF4-FFF2-40B4-BE49-F238E27FC236}">
                <a16:creationId xmlns:a16="http://schemas.microsoft.com/office/drawing/2014/main" id="{0AF531E3-CE5A-A378-CB0D-E19E139A2A6B}"/>
              </a:ext>
            </a:extLst>
          </p:cNvPr>
          <p:cNvSpPr txBox="1"/>
          <p:nvPr/>
        </p:nvSpPr>
        <p:spPr>
          <a:xfrm>
            <a:off x="506750" y="1659807"/>
            <a:ext cx="10806292" cy="1354217"/>
          </a:xfrm>
          <a:prstGeom prst="rect">
            <a:avLst/>
          </a:prstGeom>
          <a:noFill/>
        </p:spPr>
        <p:txBody>
          <a:bodyPr wrap="square">
            <a:spAutoFit/>
          </a:bodyPr>
          <a:lstStyle/>
          <a:p>
            <a:pPr algn="l"/>
            <a:r>
              <a:rPr lang="en-US" sz="1600" b="0" i="0" dirty="0">
                <a:solidFill>
                  <a:srgbClr val="1E1E1E"/>
                </a:solidFill>
                <a:effectLst/>
                <a:latin typeface="Segoe UI" panose="020B0502040204020203" pitchFamily="34" charset="0"/>
              </a:rPr>
              <a:t>Once your users get used to your Input Message, you can uncheck the </a:t>
            </a:r>
            <a:r>
              <a:rPr lang="en-US" sz="1600" b="1" i="0" dirty="0">
                <a:solidFill>
                  <a:srgbClr val="1E1E1E"/>
                </a:solidFill>
                <a:effectLst/>
                <a:latin typeface="Segoe UI" panose="020B0502040204020203" pitchFamily="34" charset="0"/>
              </a:rPr>
              <a:t>Show input message when cell is selected</a:t>
            </a:r>
            <a:r>
              <a:rPr lang="en-US" sz="1600" b="0" i="0" dirty="0">
                <a:solidFill>
                  <a:srgbClr val="1E1E1E"/>
                </a:solidFill>
                <a:effectLst/>
                <a:latin typeface="Segoe UI" panose="020B0502040204020203" pitchFamily="34" charset="0"/>
              </a:rPr>
              <a:t> option.</a:t>
            </a:r>
          </a:p>
          <a:p>
            <a:pPr algn="l"/>
            <a:endParaRPr lang="en-US" sz="1600" b="0" i="0" dirty="0">
              <a:solidFill>
                <a:srgbClr val="1E1E1E"/>
              </a:solidFill>
              <a:effectLst/>
              <a:latin typeface="Segoe UI" panose="020B0502040204020203" pitchFamily="34" charset="0"/>
            </a:endParaRPr>
          </a:p>
          <a:p>
            <a:pPr algn="l"/>
            <a:r>
              <a:rPr lang="en-US" sz="1600" b="0" i="0" dirty="0">
                <a:solidFill>
                  <a:srgbClr val="1E1E1E"/>
                </a:solidFill>
                <a:effectLst/>
                <a:latin typeface="Segoe UI" panose="020B0502040204020203" pitchFamily="34" charset="0"/>
              </a:rPr>
              <a:t>You can also show an </a:t>
            </a:r>
            <a:r>
              <a:rPr lang="en-US" sz="1600" b="1" i="0" dirty="0">
                <a:solidFill>
                  <a:srgbClr val="1E1E1E"/>
                </a:solidFill>
                <a:effectLst/>
                <a:latin typeface="Segoe UI" panose="020B0502040204020203" pitchFamily="34" charset="0"/>
              </a:rPr>
              <a:t>Error Alert</a:t>
            </a:r>
            <a:r>
              <a:rPr lang="en-US" sz="1600" b="0" i="0" dirty="0">
                <a:solidFill>
                  <a:srgbClr val="1E1E1E"/>
                </a:solidFill>
                <a:effectLst/>
                <a:latin typeface="Segoe UI" panose="020B0502040204020203" pitchFamily="34" charset="0"/>
              </a:rPr>
              <a:t> that appears only after users enter invalid data.</a:t>
            </a:r>
          </a:p>
          <a:p>
            <a:endParaRPr lang="en-US" dirty="0"/>
          </a:p>
        </p:txBody>
      </p:sp>
      <p:pic>
        <p:nvPicPr>
          <p:cNvPr id="8" name="Picture 7">
            <a:extLst>
              <a:ext uri="{FF2B5EF4-FFF2-40B4-BE49-F238E27FC236}">
                <a16:creationId xmlns:a16="http://schemas.microsoft.com/office/drawing/2014/main" id="{D772F6D9-EA16-02F2-2D88-4803FBEDDAD3}"/>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727711" y="2986973"/>
            <a:ext cx="4762500" cy="3095625"/>
          </a:xfrm>
          <a:prstGeom prst="rect">
            <a:avLst/>
          </a:prstGeom>
        </p:spPr>
      </p:pic>
    </p:spTree>
    <p:extLst>
      <p:ext uri="{BB962C8B-B14F-4D97-AF65-F5344CB8AC3E}">
        <p14:creationId xmlns:p14="http://schemas.microsoft.com/office/powerpoint/2010/main" val="466842738"/>
      </p:ext>
    </p:extLst>
  </p:cSld>
  <p:clrMapOvr>
    <a:masterClrMapping/>
  </p:clrMapOvr>
  <p:transition spd="slow">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506750" y="681039"/>
            <a:ext cx="7446403" cy="678449"/>
          </a:xfrm>
          <a:solidFill>
            <a:srgbClr val="FCD3C2"/>
          </a:solidFill>
        </p:spPr>
        <p:txBody>
          <a:bodyPr>
            <a:noAutofit/>
          </a:bodyPr>
          <a:lstStyle/>
          <a:p>
            <a:r>
              <a:rPr lang="en-US" sz="3600" b="1" i="1" dirty="0">
                <a:latin typeface="Segoe UI" panose="020B0502040204020203" pitchFamily="34" charset="0"/>
                <a:ea typeface="Microsoft Sans Serif" panose="020B0604020202020204" pitchFamily="34" charset="0"/>
                <a:cs typeface="Segoe UI" panose="020B0502040204020203" pitchFamily="34" charset="0"/>
              </a:rPr>
              <a:t> If data validation doesn’t work:</a:t>
            </a:r>
            <a:endParaRPr lang="en-US" sz="11500" b="1" i="1" dirty="0">
              <a:latin typeface="Segoe UI" panose="020B0502040204020203" pitchFamily="34" charset="0"/>
              <a:ea typeface="Microsoft Sans Serif" panose="020B0604020202020204"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9" name="TextBox 8">
            <a:extLst>
              <a:ext uri="{FF2B5EF4-FFF2-40B4-BE49-F238E27FC236}">
                <a16:creationId xmlns:a16="http://schemas.microsoft.com/office/drawing/2014/main" id="{FD6D8F26-7319-506D-863B-9352D373F782}"/>
              </a:ext>
            </a:extLst>
          </p:cNvPr>
          <p:cNvSpPr txBox="1"/>
          <p:nvPr/>
        </p:nvSpPr>
        <p:spPr>
          <a:xfrm>
            <a:off x="838201" y="1661487"/>
            <a:ext cx="6097772" cy="3463833"/>
          </a:xfrm>
          <a:prstGeom prst="rect">
            <a:avLst/>
          </a:prstGeom>
          <a:noFill/>
        </p:spPr>
        <p:txBody>
          <a:bodyPr wrap="square">
            <a:spAutoFit/>
          </a:bodyPr>
          <a:lstStyle/>
          <a:p>
            <a:pPr>
              <a:lnSpc>
                <a:spcPct val="150000"/>
              </a:lnSpc>
            </a:pPr>
            <a:r>
              <a:rPr lang="en-US" sz="1600" b="0" i="0" dirty="0">
                <a:solidFill>
                  <a:srgbClr val="1E1E1E"/>
                </a:solidFill>
                <a:effectLst/>
                <a:latin typeface="Segoe UI" panose="020B0502040204020203" pitchFamily="34" charset="0"/>
              </a:rPr>
              <a:t>If data validation isn't working, make sure that:</a:t>
            </a:r>
          </a:p>
          <a:p>
            <a:pPr>
              <a:lnSpc>
                <a:spcPct val="150000"/>
              </a:lnSpc>
            </a:pPr>
            <a:endParaRPr lang="en-US" sz="1600" dirty="0">
              <a:solidFill>
                <a:srgbClr val="1E1E1E"/>
              </a:solidFill>
              <a:latin typeface="Segoe UI" panose="020B0502040204020203" pitchFamily="34" charset="0"/>
            </a:endParaRPr>
          </a:p>
          <a:p>
            <a:pPr marL="285750" indent="-285750">
              <a:lnSpc>
                <a:spcPct val="150000"/>
              </a:lnSpc>
              <a:buFont typeface="Arial" panose="020B0604020202020204" pitchFamily="34" charset="0"/>
              <a:buChar char="•"/>
            </a:pPr>
            <a:r>
              <a:rPr lang="en-US" sz="1600" b="1" i="0" dirty="0">
                <a:solidFill>
                  <a:srgbClr val="1E1E1E"/>
                </a:solidFill>
                <a:effectLst/>
                <a:latin typeface="Segoe UI" panose="020B0502040204020203" pitchFamily="34" charset="0"/>
              </a:rPr>
              <a:t>Users are not copying or filling data</a:t>
            </a:r>
            <a:r>
              <a:rPr lang="en-US" sz="1600" b="0" i="0" dirty="0">
                <a:solidFill>
                  <a:srgbClr val="1E1E1E"/>
                </a:solidFill>
                <a:effectLst/>
                <a:latin typeface="Segoe UI" panose="020B0502040204020203" pitchFamily="34" charset="0"/>
              </a:rPr>
              <a:t> </a:t>
            </a:r>
          </a:p>
          <a:p>
            <a:pPr marL="285750" indent="-285750">
              <a:lnSpc>
                <a:spcPct val="150000"/>
              </a:lnSpc>
              <a:buFont typeface="Arial" panose="020B0604020202020204" pitchFamily="34" charset="0"/>
              <a:buChar char="•"/>
            </a:pPr>
            <a:r>
              <a:rPr lang="en-US" sz="1600" b="1" i="0" dirty="0">
                <a:solidFill>
                  <a:srgbClr val="1E1E1E"/>
                </a:solidFill>
                <a:effectLst/>
                <a:latin typeface="Segoe UI" panose="020B0502040204020203" pitchFamily="34" charset="0"/>
              </a:rPr>
              <a:t>Manual recalculation is turned off </a:t>
            </a:r>
            <a:endParaRPr lang="en-US" sz="1600" dirty="0">
              <a:solidFill>
                <a:srgbClr val="1E1E1E"/>
              </a:solidFill>
              <a:latin typeface="Segoe UI" panose="020B0502040204020203" pitchFamily="34" charset="0"/>
            </a:endParaRPr>
          </a:p>
          <a:p>
            <a:pPr marL="285750" indent="-285750">
              <a:lnSpc>
                <a:spcPct val="150000"/>
              </a:lnSpc>
              <a:buFont typeface="Arial" panose="020B0604020202020204" pitchFamily="34" charset="0"/>
              <a:buChar char="•"/>
            </a:pPr>
            <a:r>
              <a:rPr lang="en-US" sz="1600" b="1" i="0" dirty="0">
                <a:solidFill>
                  <a:srgbClr val="1E1E1E"/>
                </a:solidFill>
                <a:effectLst/>
                <a:latin typeface="Segoe UI" panose="020B0502040204020203" pitchFamily="34" charset="0"/>
              </a:rPr>
              <a:t>Formulas are error free</a:t>
            </a:r>
            <a:r>
              <a:rPr lang="en-US" sz="1600" b="0" i="0" dirty="0">
                <a:solidFill>
                  <a:srgbClr val="1E1E1E"/>
                </a:solidFill>
                <a:effectLst/>
                <a:latin typeface="Segoe UI" panose="020B0502040204020203" pitchFamily="34" charset="0"/>
              </a:rPr>
              <a:t>  </a:t>
            </a:r>
            <a:endParaRPr lang="en-US" sz="1600" b="1" i="0" dirty="0">
              <a:solidFill>
                <a:srgbClr val="1E1E1E"/>
              </a:solidFill>
              <a:effectLst/>
              <a:latin typeface="Segoe UI" panose="020B0502040204020203" pitchFamily="34" charset="0"/>
            </a:endParaRPr>
          </a:p>
          <a:p>
            <a:pPr marL="285750" indent="-285750">
              <a:lnSpc>
                <a:spcPct val="150000"/>
              </a:lnSpc>
              <a:buFont typeface="Arial" panose="020B0604020202020204" pitchFamily="34" charset="0"/>
              <a:buChar char="•"/>
            </a:pPr>
            <a:r>
              <a:rPr lang="en-US" sz="1600" b="1" i="0" dirty="0">
                <a:solidFill>
                  <a:srgbClr val="1E1E1E"/>
                </a:solidFill>
                <a:effectLst/>
                <a:latin typeface="Segoe UI" panose="020B0502040204020203" pitchFamily="34" charset="0"/>
              </a:rPr>
              <a:t>Cells referenced in formulas are correct</a:t>
            </a:r>
            <a:r>
              <a:rPr lang="en-US" sz="1600" b="0" i="0" dirty="0">
                <a:solidFill>
                  <a:srgbClr val="1E1E1E"/>
                </a:solidFill>
                <a:effectLst/>
                <a:latin typeface="Segoe UI" panose="020B0502040204020203" pitchFamily="34" charset="0"/>
              </a:rPr>
              <a:t> </a:t>
            </a:r>
            <a:endParaRPr lang="en-US" sz="1600" b="1" dirty="0">
              <a:solidFill>
                <a:srgbClr val="1E1E1E"/>
              </a:solidFill>
              <a:latin typeface="Segoe UI" panose="020B0502040204020203" pitchFamily="34" charset="0"/>
            </a:endParaRPr>
          </a:p>
          <a:p>
            <a:pPr marL="285750" indent="-285750">
              <a:lnSpc>
                <a:spcPct val="150000"/>
              </a:lnSpc>
              <a:buFont typeface="Arial" panose="020B0604020202020204" pitchFamily="34" charset="0"/>
              <a:buChar char="•"/>
            </a:pPr>
            <a:r>
              <a:rPr lang="en-US" sz="1600" b="1" i="0" dirty="0">
                <a:solidFill>
                  <a:srgbClr val="1E1E1E"/>
                </a:solidFill>
                <a:effectLst/>
                <a:latin typeface="Segoe UI" panose="020B0502040204020203" pitchFamily="34" charset="0"/>
              </a:rPr>
              <a:t>An Excel table might be linked to a SharePoint site</a:t>
            </a:r>
            <a:r>
              <a:rPr lang="en-US" sz="1600" b="0" i="0" dirty="0">
                <a:solidFill>
                  <a:srgbClr val="1E1E1E"/>
                </a:solidFill>
                <a:effectLst/>
                <a:latin typeface="Segoe UI" panose="020B0502040204020203" pitchFamily="34" charset="0"/>
              </a:rPr>
              <a:t> </a:t>
            </a:r>
            <a:endParaRPr lang="en-US" sz="1600" b="1" i="0" dirty="0">
              <a:solidFill>
                <a:srgbClr val="1E1E1E"/>
              </a:solidFill>
              <a:effectLst/>
              <a:latin typeface="Segoe UI" panose="020B0502040204020203" pitchFamily="34" charset="0"/>
            </a:endParaRPr>
          </a:p>
          <a:p>
            <a:pPr marL="285750" indent="-285750">
              <a:lnSpc>
                <a:spcPct val="150000"/>
              </a:lnSpc>
              <a:buFont typeface="Arial" panose="020B0604020202020204" pitchFamily="34" charset="0"/>
              <a:buChar char="•"/>
            </a:pPr>
            <a:r>
              <a:rPr lang="en-US" sz="1600" b="1" i="0" dirty="0">
                <a:solidFill>
                  <a:srgbClr val="1E1E1E"/>
                </a:solidFill>
                <a:effectLst/>
                <a:latin typeface="Segoe UI" panose="020B0502040204020203" pitchFamily="34" charset="0"/>
              </a:rPr>
              <a:t>You might currently be entering data</a:t>
            </a:r>
            <a:r>
              <a:rPr lang="en-US" sz="1600" b="0" i="0" dirty="0">
                <a:solidFill>
                  <a:srgbClr val="1E1E1E"/>
                </a:solidFill>
                <a:effectLst/>
                <a:latin typeface="Segoe UI" panose="020B0502040204020203" pitchFamily="34" charset="0"/>
              </a:rPr>
              <a:t> </a:t>
            </a:r>
            <a:endParaRPr lang="en-US" sz="1600" b="1" dirty="0">
              <a:solidFill>
                <a:srgbClr val="1E1E1E"/>
              </a:solidFill>
              <a:latin typeface="Segoe UI" panose="020B0502040204020203" pitchFamily="34" charset="0"/>
            </a:endParaRPr>
          </a:p>
          <a:p>
            <a:pPr marL="285750" indent="-285750">
              <a:lnSpc>
                <a:spcPct val="150000"/>
              </a:lnSpc>
              <a:buFont typeface="Arial" panose="020B0604020202020204" pitchFamily="34" charset="0"/>
              <a:buChar char="•"/>
            </a:pPr>
            <a:r>
              <a:rPr lang="en-US" sz="1600" b="1" i="0" dirty="0">
                <a:solidFill>
                  <a:srgbClr val="1E1E1E"/>
                </a:solidFill>
                <a:effectLst/>
                <a:latin typeface="Segoe UI" panose="020B0502040204020203" pitchFamily="34" charset="0"/>
              </a:rPr>
              <a:t>The worksheet might be protected or shared </a:t>
            </a:r>
            <a:endParaRPr lang="en-US" sz="1600" b="1" dirty="0"/>
          </a:p>
        </p:txBody>
      </p:sp>
    </p:spTree>
    <p:extLst>
      <p:ext uri="{BB962C8B-B14F-4D97-AF65-F5344CB8AC3E}">
        <p14:creationId xmlns:p14="http://schemas.microsoft.com/office/powerpoint/2010/main" val="742773832"/>
      </p:ext>
    </p:extLst>
  </p:cSld>
  <p:clrMapOvr>
    <a:masterClrMapping/>
  </p:clrMapOvr>
  <p:transition spd="slow">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506750" y="681039"/>
            <a:ext cx="5589250" cy="678449"/>
          </a:xfrm>
          <a:solidFill>
            <a:srgbClr val="FCD3C2"/>
          </a:solidFill>
        </p:spPr>
        <p:txBody>
          <a:bodyPr>
            <a:noAutofit/>
          </a:bodyPr>
          <a:lstStyle/>
          <a:p>
            <a:r>
              <a:rPr lang="en-US" sz="3600" b="1" i="1" dirty="0">
                <a:latin typeface="Segoe UI" panose="020B0502040204020203" pitchFamily="34" charset="0"/>
                <a:ea typeface="Microsoft Sans Serif" panose="020B0604020202020204" pitchFamily="34" charset="0"/>
                <a:cs typeface="Segoe UI" panose="020B0502040204020203" pitchFamily="34" charset="0"/>
              </a:rPr>
              <a:t> </a:t>
            </a:r>
            <a:r>
              <a:rPr lang="en-US" sz="3600" b="1" i="1" dirty="0">
                <a:solidFill>
                  <a:srgbClr val="1E1E1E"/>
                </a:solidFill>
                <a:latin typeface="Segoe UI" panose="020B0502040204020203" pitchFamily="34" charset="0"/>
                <a:ea typeface="Microsoft Sans Serif" panose="020B0604020202020204" pitchFamily="34" charset="0"/>
                <a:cs typeface="Segoe UI" panose="020B0502040204020203" pitchFamily="34" charset="0"/>
              </a:rPr>
              <a:t>R</a:t>
            </a:r>
            <a:r>
              <a:rPr lang="en-US" sz="3600" b="1" i="1" dirty="0">
                <a:solidFill>
                  <a:srgbClr val="1E1E1E"/>
                </a:solidFill>
                <a:effectLst/>
                <a:latin typeface="Segoe UI" panose="020B0502040204020203" pitchFamily="34" charset="0"/>
                <a:cs typeface="Segoe UI" panose="020B0502040204020203" pitchFamily="34" charset="0"/>
              </a:rPr>
              <a:t>emove data validation </a:t>
            </a:r>
            <a:endParaRPr lang="en-US" sz="11500" b="1" i="1" dirty="0">
              <a:latin typeface="Segoe UI" panose="020B0502040204020203" pitchFamily="34" charset="0"/>
              <a:ea typeface="Microsoft Sans Serif" panose="020B0604020202020204"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3" name="TextBox 2">
            <a:extLst>
              <a:ext uri="{FF2B5EF4-FFF2-40B4-BE49-F238E27FC236}">
                <a16:creationId xmlns:a16="http://schemas.microsoft.com/office/drawing/2014/main" id="{649315AF-C03B-50D0-1F61-2F91EAF5AF07}"/>
              </a:ext>
            </a:extLst>
          </p:cNvPr>
          <p:cNvSpPr txBox="1"/>
          <p:nvPr/>
        </p:nvSpPr>
        <p:spPr>
          <a:xfrm>
            <a:off x="506749" y="1626781"/>
            <a:ext cx="10678701" cy="1815882"/>
          </a:xfrm>
          <a:prstGeom prst="rect">
            <a:avLst/>
          </a:prstGeom>
          <a:noFill/>
        </p:spPr>
        <p:txBody>
          <a:bodyPr wrap="square">
            <a:spAutoFit/>
          </a:bodyPr>
          <a:lstStyle/>
          <a:p>
            <a:pPr algn="l"/>
            <a:r>
              <a:rPr lang="en-US" sz="1600" b="0" i="0" dirty="0">
                <a:solidFill>
                  <a:srgbClr val="1E1E1E"/>
                </a:solidFill>
                <a:effectLst/>
                <a:latin typeface="Segoe UI" panose="020B0502040204020203" pitchFamily="34" charset="0"/>
              </a:rPr>
              <a:t>If you inherit a workbook with data validation, you can modify or remove it unless the worksheet is protected. If it’s protected with a password that you do not know you should try to contact the previous owner to help you unprotect the worksheet, as Excel has no way to recover unknown or lost passwords. You can also copy the data to another worksheet, and then remove the data validation.</a:t>
            </a:r>
          </a:p>
          <a:p>
            <a:pPr algn="l"/>
            <a:endParaRPr lang="en-US" sz="1600" b="0" i="0" dirty="0">
              <a:solidFill>
                <a:srgbClr val="1E1E1E"/>
              </a:solidFill>
              <a:effectLst/>
              <a:latin typeface="Segoe UI" panose="020B0502040204020203" pitchFamily="34" charset="0"/>
            </a:endParaRPr>
          </a:p>
          <a:p>
            <a:pPr algn="l"/>
            <a:r>
              <a:rPr lang="en-US" sz="1600" b="0" i="0" dirty="0">
                <a:solidFill>
                  <a:srgbClr val="1E1E1E"/>
                </a:solidFill>
                <a:effectLst/>
                <a:latin typeface="Segoe UI" panose="020B0502040204020203" pitchFamily="34" charset="0"/>
              </a:rPr>
              <a:t>If you see a data validation alert when you try to enter or change data in a cell, and you're not clear about what you can enter, contact the owner of the workbook.</a:t>
            </a:r>
          </a:p>
        </p:txBody>
      </p:sp>
    </p:spTree>
    <p:extLst>
      <p:ext uri="{BB962C8B-B14F-4D97-AF65-F5344CB8AC3E}">
        <p14:creationId xmlns:p14="http://schemas.microsoft.com/office/powerpoint/2010/main" val="949020418"/>
      </p:ext>
    </p:extLst>
  </p:cSld>
  <p:clrMapOvr>
    <a:masterClrMapping/>
  </p:clrMapOvr>
  <p:transition spd="slow">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506751" y="681039"/>
            <a:ext cx="3289072" cy="678449"/>
          </a:xfrm>
          <a:solidFill>
            <a:srgbClr val="FCD3C2"/>
          </a:solidFill>
        </p:spPr>
        <p:txBody>
          <a:bodyPr>
            <a:normAutofit fontScale="90000"/>
          </a:bodyPr>
          <a:lstStyle/>
          <a:p>
            <a:r>
              <a:rPr lang="en-US" sz="4400" b="1" i="1" dirty="0">
                <a:latin typeface="Segoe UI" panose="020B0502040204020203" pitchFamily="34" charset="0"/>
                <a:ea typeface="Segoe UI" panose="020B0502040204020203" pitchFamily="34" charset="0"/>
                <a:cs typeface="Segoe UI" panose="020B0502040204020203" pitchFamily="34" charset="0"/>
              </a:rPr>
              <a:t>Introduction</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3" name="TextBox 2">
            <a:extLst>
              <a:ext uri="{FF2B5EF4-FFF2-40B4-BE49-F238E27FC236}">
                <a16:creationId xmlns:a16="http://schemas.microsoft.com/office/drawing/2014/main" id="{05A67E5D-FCD0-C9E7-9BFA-3227E559F036}"/>
              </a:ext>
            </a:extLst>
          </p:cNvPr>
          <p:cNvSpPr txBox="1"/>
          <p:nvPr/>
        </p:nvSpPr>
        <p:spPr>
          <a:xfrm>
            <a:off x="563524" y="1594884"/>
            <a:ext cx="9548037" cy="830997"/>
          </a:xfrm>
          <a:prstGeom prst="rect">
            <a:avLst/>
          </a:prstGeom>
          <a:noFill/>
        </p:spPr>
        <p:txBody>
          <a:bodyPr wrap="square">
            <a:spAutoFit/>
          </a:bodyPr>
          <a:lstStyle/>
          <a:p>
            <a:r>
              <a:rPr lang="en-US" sz="1600" b="0" i="0" dirty="0">
                <a:solidFill>
                  <a:srgbClr val="2C2C2D"/>
                </a:solidFill>
                <a:effectLst/>
                <a:latin typeface="Segoe UI" panose="020B0502040204020203" pitchFamily="34" charset="0"/>
                <a:cs typeface="Segoe UI" panose="020B0502040204020203" pitchFamily="34" charset="0"/>
              </a:rPr>
              <a:t>Data validation is a feature in Excel used to control what a user can enter into a cell. For example, you could use data validation to make sure a value is a number between 1 and 6, make sure a date occurs in the next 30 days, or make sure a text entry is less than 25 characters.</a:t>
            </a:r>
            <a:endParaRPr lang="en-US" sz="1600" dirty="0">
              <a:latin typeface="Segoe UI" panose="020B0502040204020203" pitchFamily="34" charset="0"/>
              <a:cs typeface="Segoe UI" panose="020B0502040204020203" pitchFamily="34" charset="0"/>
            </a:endParaRPr>
          </a:p>
        </p:txBody>
      </p:sp>
      <p:sp>
        <p:nvSpPr>
          <p:cNvPr id="9" name="TextBox 8">
            <a:extLst>
              <a:ext uri="{FF2B5EF4-FFF2-40B4-BE49-F238E27FC236}">
                <a16:creationId xmlns:a16="http://schemas.microsoft.com/office/drawing/2014/main" id="{1AA95420-D1F7-EF38-8980-BAA150D3B96C}"/>
              </a:ext>
            </a:extLst>
          </p:cNvPr>
          <p:cNvSpPr txBox="1"/>
          <p:nvPr/>
        </p:nvSpPr>
        <p:spPr>
          <a:xfrm>
            <a:off x="563525" y="2708241"/>
            <a:ext cx="9548036" cy="338554"/>
          </a:xfrm>
          <a:prstGeom prst="rect">
            <a:avLst/>
          </a:prstGeom>
          <a:noFill/>
        </p:spPr>
        <p:txBody>
          <a:bodyPr wrap="square">
            <a:spAutoFit/>
          </a:bodyPr>
          <a:lstStyle/>
          <a:p>
            <a:r>
              <a:rPr lang="en-US" sz="1600" b="0" i="0" dirty="0">
                <a:solidFill>
                  <a:srgbClr val="2C2C2D"/>
                </a:solidFill>
                <a:effectLst/>
                <a:latin typeface="Segoe UI" panose="020B0502040204020203" pitchFamily="34" charset="0"/>
                <a:cs typeface="Segoe UI" panose="020B0502040204020203" pitchFamily="34" charset="0"/>
              </a:rPr>
              <a:t>Data validation can simply display a message to a user telling them what is allowed as shown below:</a:t>
            </a:r>
            <a:endParaRPr lang="en-US" sz="1600" dirty="0">
              <a:latin typeface="Segoe UI" panose="020B0502040204020203" pitchFamily="34" charset="0"/>
              <a:cs typeface="Segoe UI" panose="020B0502040204020203" pitchFamily="34" charset="0"/>
            </a:endParaRPr>
          </a:p>
        </p:txBody>
      </p:sp>
      <p:pic>
        <p:nvPicPr>
          <p:cNvPr id="11" name="Picture 10">
            <a:extLst>
              <a:ext uri="{FF2B5EF4-FFF2-40B4-BE49-F238E27FC236}">
                <a16:creationId xmlns:a16="http://schemas.microsoft.com/office/drawing/2014/main" id="{7787A390-7814-087F-16A0-48D67B992090}"/>
              </a:ext>
            </a:extLst>
          </p:cNvPr>
          <p:cNvPicPr>
            <a:picLocks noChangeAspect="1"/>
          </p:cNvPicPr>
          <p:nvPr/>
        </p:nvPicPr>
        <p:blipFill>
          <a:blip r:embed="rId2"/>
          <a:stretch>
            <a:fillRect/>
          </a:stretch>
        </p:blipFill>
        <p:spPr>
          <a:xfrm>
            <a:off x="709833" y="3219117"/>
            <a:ext cx="9496425" cy="3248025"/>
          </a:xfrm>
          <a:prstGeom prst="rect">
            <a:avLst/>
          </a:prstGeom>
        </p:spPr>
      </p:pic>
    </p:spTree>
    <p:extLst>
      <p:ext uri="{BB962C8B-B14F-4D97-AF65-F5344CB8AC3E}">
        <p14:creationId xmlns:p14="http://schemas.microsoft.com/office/powerpoint/2010/main" val="1009400775"/>
      </p:ext>
    </p:extLst>
  </p:cSld>
  <p:clrMapOvr>
    <a:masterClrMapping/>
  </p:clrMapOvr>
  <p:transition spd="slow">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506751" y="681039"/>
            <a:ext cx="3289072" cy="678449"/>
          </a:xfrm>
          <a:solidFill>
            <a:srgbClr val="FCD3C2"/>
          </a:solidFill>
        </p:spPr>
        <p:txBody>
          <a:bodyPr>
            <a:normAutofit fontScale="90000"/>
          </a:bodyPr>
          <a:lstStyle/>
          <a:p>
            <a:r>
              <a:rPr lang="en-US" sz="4400" b="1" i="1" dirty="0">
                <a:latin typeface="Segoe UI" panose="020B0502040204020203" pitchFamily="34" charset="0"/>
                <a:ea typeface="Segoe UI" panose="020B0502040204020203" pitchFamily="34" charset="0"/>
                <a:cs typeface="Segoe UI" panose="020B0502040204020203" pitchFamily="34" charset="0"/>
              </a:rPr>
              <a:t>Introduction</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3" name="TextBox 2">
            <a:extLst>
              <a:ext uri="{FF2B5EF4-FFF2-40B4-BE49-F238E27FC236}">
                <a16:creationId xmlns:a16="http://schemas.microsoft.com/office/drawing/2014/main" id="{05A67E5D-FCD0-C9E7-9BFA-3227E559F036}"/>
              </a:ext>
            </a:extLst>
          </p:cNvPr>
          <p:cNvSpPr txBox="1"/>
          <p:nvPr/>
        </p:nvSpPr>
        <p:spPr>
          <a:xfrm>
            <a:off x="563524" y="1594884"/>
            <a:ext cx="9548037" cy="584775"/>
          </a:xfrm>
          <a:prstGeom prst="rect">
            <a:avLst/>
          </a:prstGeom>
          <a:noFill/>
        </p:spPr>
        <p:txBody>
          <a:bodyPr wrap="square">
            <a:spAutoFit/>
          </a:bodyPr>
          <a:lstStyle/>
          <a:p>
            <a:r>
              <a:rPr lang="en-US" sz="1600" b="0" i="0" dirty="0">
                <a:effectLst/>
                <a:latin typeface="Segoe UI" panose="020B0502040204020203" pitchFamily="34" charset="0"/>
                <a:cs typeface="Segoe UI" panose="020B0502040204020203" pitchFamily="34" charset="0"/>
              </a:rPr>
              <a:t>Data validation can also stop invalid user input. For example, if a product code fails validation, you can display a message like this:</a:t>
            </a:r>
            <a:endParaRPr lang="en-US" sz="1600" dirty="0">
              <a:latin typeface="Segoe UI" panose="020B0502040204020203" pitchFamily="34" charset="0"/>
              <a:cs typeface="Segoe UI" panose="020B0502040204020203" pitchFamily="34" charset="0"/>
            </a:endParaRPr>
          </a:p>
        </p:txBody>
      </p:sp>
      <p:pic>
        <p:nvPicPr>
          <p:cNvPr id="6" name="Picture 5">
            <a:extLst>
              <a:ext uri="{FF2B5EF4-FFF2-40B4-BE49-F238E27FC236}">
                <a16:creationId xmlns:a16="http://schemas.microsoft.com/office/drawing/2014/main" id="{D9DA2413-51A4-98DF-07B0-FEDBF5230CA1}"/>
              </a:ext>
            </a:extLst>
          </p:cNvPr>
          <p:cNvPicPr>
            <a:picLocks noChangeAspect="1"/>
          </p:cNvPicPr>
          <p:nvPr/>
        </p:nvPicPr>
        <p:blipFill>
          <a:blip r:embed="rId2"/>
          <a:stretch>
            <a:fillRect/>
          </a:stretch>
        </p:blipFill>
        <p:spPr>
          <a:xfrm>
            <a:off x="563524" y="2415054"/>
            <a:ext cx="4686300" cy="1819275"/>
          </a:xfrm>
          <a:prstGeom prst="rect">
            <a:avLst/>
          </a:prstGeom>
        </p:spPr>
      </p:pic>
    </p:spTree>
    <p:extLst>
      <p:ext uri="{BB962C8B-B14F-4D97-AF65-F5344CB8AC3E}">
        <p14:creationId xmlns:p14="http://schemas.microsoft.com/office/powerpoint/2010/main" val="4036254711"/>
      </p:ext>
    </p:extLst>
  </p:cSld>
  <p:clrMapOvr>
    <a:masterClrMapping/>
  </p:clrMapOvr>
  <p:transition spd="slow">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506751" y="681039"/>
            <a:ext cx="3289072" cy="678449"/>
          </a:xfrm>
          <a:solidFill>
            <a:srgbClr val="FCD3C2"/>
          </a:solidFill>
        </p:spPr>
        <p:txBody>
          <a:bodyPr>
            <a:normAutofit fontScale="90000"/>
          </a:bodyPr>
          <a:lstStyle/>
          <a:p>
            <a:r>
              <a:rPr lang="en-US" sz="4400" b="1" i="1" dirty="0">
                <a:latin typeface="Segoe UI" panose="020B0502040204020203" pitchFamily="34" charset="0"/>
                <a:ea typeface="Segoe UI" panose="020B0502040204020203" pitchFamily="34" charset="0"/>
                <a:cs typeface="Segoe UI" panose="020B0502040204020203" pitchFamily="34" charset="0"/>
              </a:rPr>
              <a:t>Introduction</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3" name="TextBox 2">
            <a:extLst>
              <a:ext uri="{FF2B5EF4-FFF2-40B4-BE49-F238E27FC236}">
                <a16:creationId xmlns:a16="http://schemas.microsoft.com/office/drawing/2014/main" id="{05A67E5D-FCD0-C9E7-9BFA-3227E559F036}"/>
              </a:ext>
            </a:extLst>
          </p:cNvPr>
          <p:cNvSpPr txBox="1"/>
          <p:nvPr/>
        </p:nvSpPr>
        <p:spPr>
          <a:xfrm>
            <a:off x="563524" y="1594884"/>
            <a:ext cx="9548037" cy="584775"/>
          </a:xfrm>
          <a:prstGeom prst="rect">
            <a:avLst/>
          </a:prstGeom>
          <a:noFill/>
        </p:spPr>
        <p:txBody>
          <a:bodyPr wrap="square">
            <a:spAutoFit/>
          </a:bodyPr>
          <a:lstStyle/>
          <a:p>
            <a:r>
              <a:rPr lang="en-US" sz="1600" b="0" i="0" dirty="0">
                <a:solidFill>
                  <a:srgbClr val="2C2C2D"/>
                </a:solidFill>
                <a:effectLst/>
                <a:latin typeface="Segoe UI" panose="020B0502040204020203" pitchFamily="34" charset="0"/>
                <a:cs typeface="Segoe UI" panose="020B0502040204020203" pitchFamily="34" charset="0"/>
              </a:rPr>
              <a:t>In addition, data validation can be used to present the user with a predefined choice in a dropdown menu:</a:t>
            </a:r>
            <a:endParaRPr lang="en-US" sz="1600" dirty="0">
              <a:latin typeface="Segoe UI" panose="020B0502040204020203" pitchFamily="34" charset="0"/>
              <a:cs typeface="Segoe UI" panose="020B0502040204020203" pitchFamily="34" charset="0"/>
            </a:endParaRPr>
          </a:p>
        </p:txBody>
      </p:sp>
      <p:pic>
        <p:nvPicPr>
          <p:cNvPr id="13" name="Picture 12">
            <a:extLst>
              <a:ext uri="{FF2B5EF4-FFF2-40B4-BE49-F238E27FC236}">
                <a16:creationId xmlns:a16="http://schemas.microsoft.com/office/drawing/2014/main" id="{FCFAAD08-2714-C7B4-33CF-620BC3B3A696}"/>
              </a:ext>
            </a:extLst>
          </p:cNvPr>
          <p:cNvPicPr>
            <a:picLocks noChangeAspect="1"/>
          </p:cNvPicPr>
          <p:nvPr/>
        </p:nvPicPr>
        <p:blipFill>
          <a:blip r:embed="rId2"/>
          <a:stretch>
            <a:fillRect/>
          </a:stretch>
        </p:blipFill>
        <p:spPr>
          <a:xfrm>
            <a:off x="674724" y="2335840"/>
            <a:ext cx="7886700" cy="3143250"/>
          </a:xfrm>
          <a:prstGeom prst="rect">
            <a:avLst/>
          </a:prstGeom>
        </p:spPr>
      </p:pic>
      <p:sp>
        <p:nvSpPr>
          <p:cNvPr id="15" name="TextBox 14">
            <a:extLst>
              <a:ext uri="{FF2B5EF4-FFF2-40B4-BE49-F238E27FC236}">
                <a16:creationId xmlns:a16="http://schemas.microsoft.com/office/drawing/2014/main" id="{51F13534-6EF7-1F0D-668D-7A6A51D64218}"/>
              </a:ext>
            </a:extLst>
          </p:cNvPr>
          <p:cNvSpPr txBox="1"/>
          <p:nvPr/>
        </p:nvSpPr>
        <p:spPr>
          <a:xfrm>
            <a:off x="746936" y="5691066"/>
            <a:ext cx="9548037" cy="338554"/>
          </a:xfrm>
          <a:prstGeom prst="rect">
            <a:avLst/>
          </a:prstGeom>
          <a:noFill/>
        </p:spPr>
        <p:txBody>
          <a:bodyPr wrap="square">
            <a:spAutoFit/>
          </a:bodyPr>
          <a:lstStyle/>
          <a:p>
            <a:r>
              <a:rPr lang="en-US" sz="1600" b="0" i="0" dirty="0">
                <a:solidFill>
                  <a:srgbClr val="2C2C2D"/>
                </a:solidFill>
                <a:effectLst/>
                <a:latin typeface="Segoe UI" panose="020B0502040204020203" pitchFamily="34" charset="0"/>
                <a:cs typeface="Segoe UI" panose="020B0502040204020203" pitchFamily="34" charset="0"/>
              </a:rPr>
              <a:t>This can be a convenient way to give a user exactly the values that meet requirements.</a:t>
            </a:r>
            <a:endParaRPr lang="en-US" sz="16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84039028"/>
      </p:ext>
    </p:extLst>
  </p:cSld>
  <p:clrMapOvr>
    <a:masterClrMapping/>
  </p:clrMapOvr>
  <p:transition spd="slow">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506751" y="681039"/>
            <a:ext cx="4883956" cy="678449"/>
          </a:xfrm>
          <a:solidFill>
            <a:srgbClr val="FCD3C2"/>
          </a:solidFill>
        </p:spPr>
        <p:txBody>
          <a:bodyPr>
            <a:noAutofit/>
          </a:bodyPr>
          <a:lstStyle/>
          <a:p>
            <a:r>
              <a:rPr lang="en-US" sz="4000" b="1" i="1" dirty="0">
                <a:effectLst/>
                <a:latin typeface="Segoe UI" panose="020B0502040204020203" pitchFamily="34" charset="0"/>
                <a:ea typeface="Microsoft Sans Serif" panose="020B0604020202020204" pitchFamily="34" charset="0"/>
                <a:cs typeface="Segoe UI" panose="020B0502040204020203" pitchFamily="34" charset="0"/>
              </a:rPr>
              <a:t>Locate in MS Excel</a:t>
            </a:r>
            <a:endParaRPr lang="en-US" sz="5400" b="1" i="1" dirty="0">
              <a:latin typeface="Segoe UI" panose="020B0502040204020203" pitchFamily="34" charset="0"/>
              <a:ea typeface="Microsoft Sans Serif" panose="020B0604020202020204"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3" name="TextBox 2">
            <a:extLst>
              <a:ext uri="{FF2B5EF4-FFF2-40B4-BE49-F238E27FC236}">
                <a16:creationId xmlns:a16="http://schemas.microsoft.com/office/drawing/2014/main" id="{05A67E5D-FCD0-C9E7-9BFA-3227E559F036}"/>
              </a:ext>
            </a:extLst>
          </p:cNvPr>
          <p:cNvSpPr txBox="1"/>
          <p:nvPr/>
        </p:nvSpPr>
        <p:spPr>
          <a:xfrm>
            <a:off x="563524" y="1594884"/>
            <a:ext cx="9548037" cy="1077218"/>
          </a:xfrm>
          <a:prstGeom prst="rect">
            <a:avLst/>
          </a:prstGeom>
          <a:noFill/>
        </p:spPr>
        <p:txBody>
          <a:bodyPr wrap="square">
            <a:spAutoFit/>
          </a:bodyPr>
          <a:lstStyle/>
          <a:p>
            <a:pPr algn="l"/>
            <a:r>
              <a:rPr lang="en-US" sz="1600" b="0" i="0" dirty="0">
                <a:effectLst/>
                <a:latin typeface="Segoe UI" panose="020B0502040204020203" pitchFamily="34" charset="0"/>
                <a:cs typeface="Segoe UI" panose="020B0502040204020203" pitchFamily="34" charset="0"/>
              </a:rPr>
              <a:t>Click on Data Tab in the Menu bar.</a:t>
            </a:r>
          </a:p>
          <a:p>
            <a:pPr algn="l"/>
            <a:endParaRPr lang="en-US" sz="1600" dirty="0">
              <a:latin typeface="Segoe UI" panose="020B0502040204020203" pitchFamily="34" charset="0"/>
              <a:cs typeface="Segoe UI" panose="020B0502040204020203" pitchFamily="34" charset="0"/>
            </a:endParaRPr>
          </a:p>
          <a:p>
            <a:r>
              <a:rPr lang="en-US" sz="1600" b="0" i="0" dirty="0">
                <a:effectLst/>
                <a:latin typeface="Segoe UI" panose="020B0502040204020203" pitchFamily="34" charset="0"/>
                <a:cs typeface="Segoe UI" panose="020B0502040204020203" pitchFamily="34" charset="0"/>
              </a:rPr>
              <a:t>Select on Data Validation from the toolbar under the Data Tab:</a:t>
            </a:r>
          </a:p>
          <a:p>
            <a:pPr algn="l"/>
            <a:endParaRPr lang="en-US" sz="1600" b="0" i="0" dirty="0">
              <a:solidFill>
                <a:srgbClr val="4D5968"/>
              </a:solidFill>
              <a:effectLst/>
              <a:latin typeface="Nunito Sans" pitchFamily="2" charset="0"/>
            </a:endParaRPr>
          </a:p>
        </p:txBody>
      </p:sp>
      <p:pic>
        <p:nvPicPr>
          <p:cNvPr id="9" name="Picture 8">
            <a:extLst>
              <a:ext uri="{FF2B5EF4-FFF2-40B4-BE49-F238E27FC236}">
                <a16:creationId xmlns:a16="http://schemas.microsoft.com/office/drawing/2014/main" id="{5B5ACDE6-9040-1426-9B5A-48279E817CED}"/>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689346" y="2589028"/>
            <a:ext cx="8509479" cy="3797700"/>
          </a:xfrm>
          <a:prstGeom prst="rect">
            <a:avLst/>
          </a:prstGeom>
        </p:spPr>
      </p:pic>
    </p:spTree>
    <p:extLst>
      <p:ext uri="{BB962C8B-B14F-4D97-AF65-F5344CB8AC3E}">
        <p14:creationId xmlns:p14="http://schemas.microsoft.com/office/powerpoint/2010/main" val="4160842251"/>
      </p:ext>
    </p:extLst>
  </p:cSld>
  <p:clrMapOvr>
    <a:masterClrMapping/>
  </p:clrMapOvr>
  <p:transition spd="slow">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506750" y="681039"/>
            <a:ext cx="9891891" cy="678449"/>
          </a:xfrm>
          <a:solidFill>
            <a:srgbClr val="FCD3C2"/>
          </a:solidFill>
        </p:spPr>
        <p:txBody>
          <a:bodyPr>
            <a:noAutofit/>
          </a:bodyPr>
          <a:lstStyle/>
          <a:p>
            <a:r>
              <a:rPr lang="en-US" sz="3600" b="1" i="1" dirty="0">
                <a:solidFill>
                  <a:srgbClr val="232C39"/>
                </a:solidFill>
                <a:effectLst/>
                <a:latin typeface="Segoe UI" panose="020B0502040204020203" pitchFamily="34" charset="0"/>
                <a:cs typeface="Segoe UI" panose="020B0502040204020203" pitchFamily="34" charset="0"/>
              </a:rPr>
              <a:t>How to Create Data Validation Rule in Excel?</a:t>
            </a:r>
            <a:endParaRPr lang="en-US" sz="7200" b="1" i="1" dirty="0">
              <a:latin typeface="Segoe UI" panose="020B0502040204020203" pitchFamily="34" charset="0"/>
              <a:ea typeface="Microsoft Sans Serif" panose="020B0604020202020204"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id="{14A5BC00-6EBD-186A-B65A-EADCF422698A}"/>
              </a:ext>
            </a:extLst>
          </p:cNvPr>
          <p:cNvSpPr txBox="1"/>
          <p:nvPr/>
        </p:nvSpPr>
        <p:spPr>
          <a:xfrm>
            <a:off x="506750" y="1616149"/>
            <a:ext cx="8639908" cy="4801314"/>
          </a:xfrm>
          <a:prstGeom prst="rect">
            <a:avLst/>
          </a:prstGeom>
          <a:noFill/>
        </p:spPr>
        <p:txBody>
          <a:bodyPr wrap="square">
            <a:spAutoFit/>
          </a:bodyPr>
          <a:lstStyle/>
          <a:p>
            <a:pPr algn="l">
              <a:lnSpc>
                <a:spcPct val="150000"/>
              </a:lnSpc>
              <a:buFont typeface="+mj-lt"/>
              <a:buAutoNum type="arabicPeriod"/>
            </a:pPr>
            <a:r>
              <a:rPr lang="en-US" sz="1600" b="0" i="0" dirty="0">
                <a:solidFill>
                  <a:srgbClr val="1E1E1E"/>
                </a:solidFill>
                <a:effectLst/>
                <a:latin typeface="Segoe UI" panose="020B0502040204020203" pitchFamily="34" charset="0"/>
              </a:rPr>
              <a:t>Select the cell(s) you want to create a rule for.</a:t>
            </a:r>
          </a:p>
          <a:p>
            <a:pPr algn="l">
              <a:lnSpc>
                <a:spcPct val="150000"/>
              </a:lnSpc>
              <a:buFont typeface="+mj-lt"/>
              <a:buAutoNum type="arabicPeriod"/>
            </a:pPr>
            <a:r>
              <a:rPr lang="en-US" sz="1600" b="0" i="0" dirty="0">
                <a:solidFill>
                  <a:srgbClr val="1E1E1E"/>
                </a:solidFill>
                <a:effectLst/>
                <a:latin typeface="Segoe UI" panose="020B0502040204020203" pitchFamily="34" charset="0"/>
              </a:rPr>
              <a:t>Select </a:t>
            </a:r>
            <a:r>
              <a:rPr lang="en-US" sz="1600" b="1" i="0" dirty="0">
                <a:solidFill>
                  <a:srgbClr val="1E1E1E"/>
                </a:solidFill>
                <a:effectLst/>
                <a:latin typeface="Segoe UI" panose="020B0502040204020203" pitchFamily="34" charset="0"/>
              </a:rPr>
              <a:t>Data &gt;Data Validation</a:t>
            </a:r>
            <a:r>
              <a:rPr lang="en-US" sz="1600" b="0" i="0" dirty="0">
                <a:solidFill>
                  <a:srgbClr val="1E1E1E"/>
                </a:solidFill>
                <a:effectLst/>
                <a:latin typeface="Segoe UI" panose="020B0502040204020203" pitchFamily="34" charset="0"/>
              </a:rPr>
              <a:t>.</a:t>
            </a:r>
          </a:p>
          <a:p>
            <a:pPr algn="l">
              <a:lnSpc>
                <a:spcPct val="150000"/>
              </a:lnSpc>
              <a:buFont typeface="+mj-lt"/>
              <a:buAutoNum type="arabicPeriod"/>
            </a:pPr>
            <a:r>
              <a:rPr lang="en-US" sz="1600" b="0" i="0" dirty="0">
                <a:solidFill>
                  <a:srgbClr val="1E1E1E"/>
                </a:solidFill>
                <a:effectLst/>
                <a:latin typeface="Segoe UI" panose="020B0502040204020203" pitchFamily="34" charset="0"/>
              </a:rPr>
              <a:t>On the </a:t>
            </a:r>
            <a:r>
              <a:rPr lang="en-US" sz="1600" b="1" i="0" dirty="0">
                <a:solidFill>
                  <a:srgbClr val="1E1E1E"/>
                </a:solidFill>
                <a:effectLst/>
                <a:latin typeface="Segoe UI" panose="020B0502040204020203" pitchFamily="34" charset="0"/>
              </a:rPr>
              <a:t>Settings</a:t>
            </a:r>
            <a:r>
              <a:rPr lang="en-US" sz="1600" b="0" i="0" dirty="0">
                <a:solidFill>
                  <a:srgbClr val="1E1E1E"/>
                </a:solidFill>
                <a:effectLst/>
                <a:latin typeface="Segoe UI" panose="020B0502040204020203" pitchFamily="34" charset="0"/>
              </a:rPr>
              <a:t> tab, under </a:t>
            </a:r>
            <a:r>
              <a:rPr lang="en-US" sz="1600" b="1" i="0" dirty="0">
                <a:solidFill>
                  <a:srgbClr val="1E1E1E"/>
                </a:solidFill>
                <a:effectLst/>
                <a:latin typeface="Segoe UI" panose="020B0502040204020203" pitchFamily="34" charset="0"/>
              </a:rPr>
              <a:t>Allow</a:t>
            </a:r>
            <a:r>
              <a:rPr lang="en-US" sz="1600" b="0" i="0" dirty="0">
                <a:solidFill>
                  <a:srgbClr val="1E1E1E"/>
                </a:solidFill>
                <a:effectLst/>
                <a:latin typeface="Segoe UI" panose="020B0502040204020203" pitchFamily="34" charset="0"/>
              </a:rPr>
              <a:t>, select an option:</a:t>
            </a:r>
          </a:p>
          <a:p>
            <a:pPr marL="742950" lvl="1" indent="-285750" algn="l">
              <a:lnSpc>
                <a:spcPct val="150000"/>
              </a:lnSpc>
              <a:buFont typeface="+mj-lt"/>
              <a:buAutoNum type="arabicPeriod"/>
            </a:pPr>
            <a:r>
              <a:rPr lang="en-US" sz="1600" b="1" i="0" dirty="0">
                <a:solidFill>
                  <a:srgbClr val="1E1E1E"/>
                </a:solidFill>
                <a:effectLst/>
                <a:latin typeface="Segoe UI" panose="020B0502040204020203" pitchFamily="34" charset="0"/>
              </a:rPr>
              <a:t>Whole Number</a:t>
            </a:r>
            <a:r>
              <a:rPr lang="en-US" sz="1600" b="0" i="0" dirty="0">
                <a:solidFill>
                  <a:srgbClr val="1E1E1E"/>
                </a:solidFill>
                <a:effectLst/>
                <a:latin typeface="Segoe UI" panose="020B0502040204020203" pitchFamily="34" charset="0"/>
              </a:rPr>
              <a:t> - to restrict the cell to accept only whole numbers.</a:t>
            </a:r>
          </a:p>
          <a:p>
            <a:pPr marL="742950" lvl="1" indent="-285750" algn="l">
              <a:lnSpc>
                <a:spcPct val="150000"/>
              </a:lnSpc>
              <a:buFont typeface="+mj-lt"/>
              <a:buAutoNum type="arabicPeriod"/>
            </a:pPr>
            <a:r>
              <a:rPr lang="en-US" sz="1600" b="1" i="0" dirty="0">
                <a:solidFill>
                  <a:srgbClr val="1E1E1E"/>
                </a:solidFill>
                <a:effectLst/>
                <a:latin typeface="Segoe UI" panose="020B0502040204020203" pitchFamily="34" charset="0"/>
              </a:rPr>
              <a:t>Decimal</a:t>
            </a:r>
            <a:r>
              <a:rPr lang="en-US" sz="1600" b="0" i="0" dirty="0">
                <a:solidFill>
                  <a:srgbClr val="1E1E1E"/>
                </a:solidFill>
                <a:effectLst/>
                <a:latin typeface="Segoe UI" panose="020B0502040204020203" pitchFamily="34" charset="0"/>
              </a:rPr>
              <a:t> - to restrict the cell to accept only decimal numbers.</a:t>
            </a:r>
          </a:p>
          <a:p>
            <a:pPr marL="742950" lvl="1" indent="-285750" algn="l">
              <a:lnSpc>
                <a:spcPct val="150000"/>
              </a:lnSpc>
              <a:buFont typeface="+mj-lt"/>
              <a:buAutoNum type="arabicPeriod"/>
            </a:pPr>
            <a:r>
              <a:rPr lang="en-US" sz="1600" b="1" i="0" dirty="0">
                <a:solidFill>
                  <a:srgbClr val="1E1E1E"/>
                </a:solidFill>
                <a:effectLst/>
                <a:latin typeface="Segoe UI" panose="020B0502040204020203" pitchFamily="34" charset="0"/>
              </a:rPr>
              <a:t>List</a:t>
            </a:r>
            <a:r>
              <a:rPr lang="en-US" sz="1600" b="0" i="0" dirty="0">
                <a:solidFill>
                  <a:srgbClr val="1E1E1E"/>
                </a:solidFill>
                <a:effectLst/>
                <a:latin typeface="Segoe UI" panose="020B0502040204020203" pitchFamily="34" charset="0"/>
              </a:rPr>
              <a:t> - to pick data from the drop-down list.</a:t>
            </a:r>
          </a:p>
          <a:p>
            <a:pPr marL="742950" lvl="1" indent="-285750" algn="l">
              <a:lnSpc>
                <a:spcPct val="150000"/>
              </a:lnSpc>
              <a:buFont typeface="+mj-lt"/>
              <a:buAutoNum type="arabicPeriod"/>
            </a:pPr>
            <a:r>
              <a:rPr lang="en-US" sz="1600" b="1" i="0" dirty="0">
                <a:solidFill>
                  <a:srgbClr val="1E1E1E"/>
                </a:solidFill>
                <a:effectLst/>
                <a:latin typeface="Segoe UI" panose="020B0502040204020203" pitchFamily="34" charset="0"/>
              </a:rPr>
              <a:t>Date</a:t>
            </a:r>
            <a:r>
              <a:rPr lang="en-US" sz="1600" b="0" i="0" dirty="0">
                <a:solidFill>
                  <a:srgbClr val="1E1E1E"/>
                </a:solidFill>
                <a:effectLst/>
                <a:latin typeface="Segoe UI" panose="020B0502040204020203" pitchFamily="34" charset="0"/>
              </a:rPr>
              <a:t> - to restrict the cell to accept only date.</a:t>
            </a:r>
          </a:p>
          <a:p>
            <a:pPr marL="742950" lvl="1" indent="-285750" algn="l">
              <a:lnSpc>
                <a:spcPct val="150000"/>
              </a:lnSpc>
              <a:buFont typeface="+mj-lt"/>
              <a:buAutoNum type="arabicPeriod"/>
            </a:pPr>
            <a:r>
              <a:rPr lang="en-US" sz="1600" b="1" i="0" dirty="0">
                <a:solidFill>
                  <a:srgbClr val="1E1E1E"/>
                </a:solidFill>
                <a:effectLst/>
                <a:latin typeface="Segoe UI" panose="020B0502040204020203" pitchFamily="34" charset="0"/>
              </a:rPr>
              <a:t>Time</a:t>
            </a:r>
            <a:r>
              <a:rPr lang="en-US" sz="1600" b="0" i="0" dirty="0">
                <a:solidFill>
                  <a:srgbClr val="1E1E1E"/>
                </a:solidFill>
                <a:effectLst/>
                <a:latin typeface="Segoe UI" panose="020B0502040204020203" pitchFamily="34" charset="0"/>
              </a:rPr>
              <a:t> - to restrict the cell to accept only time.</a:t>
            </a:r>
          </a:p>
          <a:p>
            <a:pPr marL="742950" lvl="1" indent="-285750" algn="l">
              <a:lnSpc>
                <a:spcPct val="150000"/>
              </a:lnSpc>
              <a:buFont typeface="+mj-lt"/>
              <a:buAutoNum type="arabicPeriod"/>
            </a:pPr>
            <a:r>
              <a:rPr lang="en-US" sz="1600" b="1" i="0" dirty="0">
                <a:solidFill>
                  <a:srgbClr val="1E1E1E"/>
                </a:solidFill>
                <a:effectLst/>
                <a:latin typeface="Segoe UI" panose="020B0502040204020203" pitchFamily="34" charset="0"/>
              </a:rPr>
              <a:t>Text Length</a:t>
            </a:r>
            <a:r>
              <a:rPr lang="en-US" sz="1600" b="0" i="0" dirty="0">
                <a:solidFill>
                  <a:srgbClr val="1E1E1E"/>
                </a:solidFill>
                <a:effectLst/>
                <a:latin typeface="Segoe UI" panose="020B0502040204020203" pitchFamily="34" charset="0"/>
              </a:rPr>
              <a:t> - to restrict the length of the text.</a:t>
            </a:r>
          </a:p>
          <a:p>
            <a:pPr marL="742950" lvl="1" indent="-285750" algn="l">
              <a:lnSpc>
                <a:spcPct val="150000"/>
              </a:lnSpc>
              <a:buFont typeface="+mj-lt"/>
              <a:buAutoNum type="arabicPeriod"/>
            </a:pPr>
            <a:r>
              <a:rPr lang="en-US" sz="1600" b="1" i="0" dirty="0">
                <a:solidFill>
                  <a:srgbClr val="1E1E1E"/>
                </a:solidFill>
                <a:effectLst/>
                <a:latin typeface="Segoe UI" panose="020B0502040204020203" pitchFamily="34" charset="0"/>
              </a:rPr>
              <a:t>Custom</a:t>
            </a:r>
            <a:r>
              <a:rPr lang="en-US" sz="1600" b="0" i="0" dirty="0">
                <a:solidFill>
                  <a:srgbClr val="1E1E1E"/>
                </a:solidFill>
                <a:effectLst/>
                <a:latin typeface="Segoe UI" panose="020B0502040204020203" pitchFamily="34" charset="0"/>
              </a:rPr>
              <a:t> – for custom formula.</a:t>
            </a:r>
          </a:p>
          <a:p>
            <a:pPr algn="l">
              <a:lnSpc>
                <a:spcPct val="150000"/>
              </a:lnSpc>
              <a:buFont typeface="+mj-lt"/>
              <a:buAutoNum type="arabicPeriod"/>
            </a:pPr>
            <a:r>
              <a:rPr lang="en-US" sz="1600" b="0" i="0" dirty="0">
                <a:solidFill>
                  <a:srgbClr val="1E1E1E"/>
                </a:solidFill>
                <a:effectLst/>
                <a:latin typeface="Segoe UI" panose="020B0502040204020203" pitchFamily="34" charset="0"/>
              </a:rPr>
              <a:t>Under </a:t>
            </a:r>
            <a:r>
              <a:rPr lang="en-US" sz="1600" b="1" i="0" dirty="0">
                <a:solidFill>
                  <a:srgbClr val="1E1E1E"/>
                </a:solidFill>
                <a:effectLst/>
                <a:latin typeface="Segoe UI" panose="020B0502040204020203" pitchFamily="34" charset="0"/>
              </a:rPr>
              <a:t>Data</a:t>
            </a:r>
            <a:r>
              <a:rPr lang="en-US" sz="1600" b="0" i="0" dirty="0">
                <a:solidFill>
                  <a:srgbClr val="1E1E1E"/>
                </a:solidFill>
                <a:effectLst/>
                <a:latin typeface="Segoe UI" panose="020B0502040204020203" pitchFamily="34" charset="0"/>
              </a:rPr>
              <a:t>, select a condition.</a:t>
            </a:r>
          </a:p>
          <a:p>
            <a:pPr algn="l">
              <a:lnSpc>
                <a:spcPct val="150000"/>
              </a:lnSpc>
              <a:buFont typeface="+mj-lt"/>
              <a:buAutoNum type="arabicPeriod"/>
            </a:pPr>
            <a:r>
              <a:rPr lang="en-US" sz="1600" b="0" i="0" dirty="0">
                <a:solidFill>
                  <a:srgbClr val="1E1E1E"/>
                </a:solidFill>
                <a:effectLst/>
                <a:latin typeface="Segoe UI" panose="020B0502040204020203" pitchFamily="34" charset="0"/>
              </a:rPr>
              <a:t>Set the other required values based on what you chose for </a:t>
            </a:r>
            <a:r>
              <a:rPr lang="en-US" sz="1600" b="1" i="0" dirty="0">
                <a:solidFill>
                  <a:srgbClr val="1E1E1E"/>
                </a:solidFill>
                <a:effectLst/>
                <a:latin typeface="Segoe UI" panose="020B0502040204020203" pitchFamily="34" charset="0"/>
              </a:rPr>
              <a:t>Allow</a:t>
            </a:r>
            <a:r>
              <a:rPr lang="en-US" sz="1600" b="0" i="0" dirty="0">
                <a:solidFill>
                  <a:srgbClr val="1E1E1E"/>
                </a:solidFill>
                <a:effectLst/>
                <a:latin typeface="Segoe UI" panose="020B0502040204020203" pitchFamily="34" charset="0"/>
              </a:rPr>
              <a:t> and </a:t>
            </a:r>
            <a:r>
              <a:rPr lang="en-US" sz="1600" b="1" i="0" dirty="0">
                <a:solidFill>
                  <a:srgbClr val="1E1E1E"/>
                </a:solidFill>
                <a:effectLst/>
                <a:latin typeface="Segoe UI" panose="020B0502040204020203" pitchFamily="34" charset="0"/>
              </a:rPr>
              <a:t>Data</a:t>
            </a:r>
            <a:r>
              <a:rPr lang="en-US" sz="1600" b="0" i="0" dirty="0">
                <a:solidFill>
                  <a:srgbClr val="1E1E1E"/>
                </a:solidFill>
                <a:effectLst/>
                <a:latin typeface="Segoe UI" panose="020B0502040204020203" pitchFamily="34" charset="0"/>
              </a:rPr>
              <a:t>.</a:t>
            </a:r>
          </a:p>
          <a:p>
            <a:pPr algn="l">
              <a:buFont typeface="+mj-lt"/>
              <a:buAutoNum type="arabicPeriod"/>
            </a:pPr>
            <a:endParaRPr lang="en-US" b="0" i="0" dirty="0">
              <a:solidFill>
                <a:srgbClr val="1E1E1E"/>
              </a:solidFill>
              <a:effectLst/>
              <a:latin typeface="Segoe UI" panose="020B0502040204020203" pitchFamily="34" charset="0"/>
            </a:endParaRPr>
          </a:p>
        </p:txBody>
      </p:sp>
    </p:spTree>
    <p:extLst>
      <p:ext uri="{BB962C8B-B14F-4D97-AF65-F5344CB8AC3E}">
        <p14:creationId xmlns:p14="http://schemas.microsoft.com/office/powerpoint/2010/main" val="2078288835"/>
      </p:ext>
    </p:extLst>
  </p:cSld>
  <p:clrMapOvr>
    <a:masterClrMapping/>
  </p:clrMapOvr>
  <p:transition spd="slow">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506750" y="681039"/>
            <a:ext cx="9891891" cy="678449"/>
          </a:xfrm>
          <a:solidFill>
            <a:srgbClr val="FCD3C2"/>
          </a:solidFill>
        </p:spPr>
        <p:txBody>
          <a:bodyPr>
            <a:noAutofit/>
          </a:bodyPr>
          <a:lstStyle/>
          <a:p>
            <a:r>
              <a:rPr lang="en-US" sz="3600" b="1" i="1" dirty="0">
                <a:solidFill>
                  <a:srgbClr val="232C39"/>
                </a:solidFill>
                <a:effectLst/>
                <a:latin typeface="Segoe UI" panose="020B0502040204020203" pitchFamily="34" charset="0"/>
                <a:cs typeface="Segoe UI" panose="020B0502040204020203" pitchFamily="34" charset="0"/>
              </a:rPr>
              <a:t>How to Create Data Validation Rule in Excel?</a:t>
            </a:r>
            <a:endParaRPr lang="en-US" sz="7200" b="1" i="1" dirty="0">
              <a:latin typeface="Segoe UI" panose="020B0502040204020203" pitchFamily="34" charset="0"/>
              <a:ea typeface="Microsoft Sans Serif" panose="020B0604020202020204"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id="{14A5BC00-6EBD-186A-B65A-EADCF422698A}"/>
              </a:ext>
            </a:extLst>
          </p:cNvPr>
          <p:cNvSpPr txBox="1"/>
          <p:nvPr/>
        </p:nvSpPr>
        <p:spPr>
          <a:xfrm>
            <a:off x="506749" y="1616149"/>
            <a:ext cx="11061473" cy="2585323"/>
          </a:xfrm>
          <a:prstGeom prst="rect">
            <a:avLst/>
          </a:prstGeom>
          <a:noFill/>
        </p:spPr>
        <p:txBody>
          <a:bodyPr wrap="square">
            <a:spAutoFit/>
          </a:bodyPr>
          <a:lstStyle/>
          <a:p>
            <a:pPr marL="342900" indent="-342900">
              <a:lnSpc>
                <a:spcPct val="150000"/>
              </a:lnSpc>
              <a:buFont typeface="+mj-lt"/>
              <a:buAutoNum type="arabicPeriod" startAt="6"/>
            </a:pPr>
            <a:r>
              <a:rPr lang="en-US" sz="1600" b="0" i="0" dirty="0">
                <a:solidFill>
                  <a:srgbClr val="1E1E1E"/>
                </a:solidFill>
                <a:effectLst/>
                <a:latin typeface="Segoe UI" panose="020B0502040204020203" pitchFamily="34" charset="0"/>
              </a:rPr>
              <a:t>Select the </a:t>
            </a:r>
            <a:r>
              <a:rPr lang="en-US" sz="1600" b="1" i="0" dirty="0">
                <a:solidFill>
                  <a:srgbClr val="1E1E1E"/>
                </a:solidFill>
                <a:effectLst/>
                <a:latin typeface="Segoe UI" panose="020B0502040204020203" pitchFamily="34" charset="0"/>
              </a:rPr>
              <a:t>Input Message</a:t>
            </a:r>
            <a:r>
              <a:rPr lang="en-US" sz="1600" b="0" i="0" dirty="0">
                <a:solidFill>
                  <a:srgbClr val="1E1E1E"/>
                </a:solidFill>
                <a:effectLst/>
                <a:latin typeface="Segoe UI" panose="020B0502040204020203" pitchFamily="34" charset="0"/>
              </a:rPr>
              <a:t> tab and customize a message users will see when entering data.</a:t>
            </a:r>
          </a:p>
          <a:p>
            <a:pPr>
              <a:lnSpc>
                <a:spcPct val="150000"/>
              </a:lnSpc>
              <a:buFont typeface="+mj-lt"/>
              <a:buAutoNum type="arabicPeriod" startAt="6"/>
            </a:pPr>
            <a:r>
              <a:rPr lang="en-US" sz="1600" b="0" i="0" dirty="0">
                <a:solidFill>
                  <a:srgbClr val="1E1E1E"/>
                </a:solidFill>
                <a:effectLst/>
                <a:latin typeface="Segoe UI" panose="020B0502040204020203" pitchFamily="34" charset="0"/>
              </a:rPr>
              <a:t>   Select the </a:t>
            </a:r>
            <a:r>
              <a:rPr lang="en-US" sz="1600" b="1" i="0" dirty="0">
                <a:solidFill>
                  <a:srgbClr val="1E1E1E"/>
                </a:solidFill>
                <a:effectLst/>
                <a:latin typeface="Segoe UI" panose="020B0502040204020203" pitchFamily="34" charset="0"/>
              </a:rPr>
              <a:t>Show input message when cell is selected</a:t>
            </a:r>
            <a:r>
              <a:rPr lang="en-US" sz="1600" b="0" i="0" dirty="0">
                <a:solidFill>
                  <a:srgbClr val="1E1E1E"/>
                </a:solidFill>
                <a:effectLst/>
                <a:latin typeface="Segoe UI" panose="020B0502040204020203" pitchFamily="34" charset="0"/>
              </a:rPr>
              <a:t> checkbox to display the message when the user selects or hovers over the selected cell(s).</a:t>
            </a:r>
          </a:p>
          <a:p>
            <a:pPr>
              <a:lnSpc>
                <a:spcPct val="150000"/>
              </a:lnSpc>
              <a:buFont typeface="+mj-lt"/>
              <a:buAutoNum type="arabicPeriod" startAt="6"/>
            </a:pPr>
            <a:r>
              <a:rPr lang="en-US" sz="1600" b="0" i="0" dirty="0">
                <a:solidFill>
                  <a:srgbClr val="1E1E1E"/>
                </a:solidFill>
                <a:effectLst/>
                <a:latin typeface="Segoe UI" panose="020B0502040204020203" pitchFamily="34" charset="0"/>
              </a:rPr>
              <a:t>   Select the </a:t>
            </a:r>
            <a:r>
              <a:rPr lang="en-US" sz="1600" b="1" i="0" dirty="0">
                <a:solidFill>
                  <a:srgbClr val="1E1E1E"/>
                </a:solidFill>
                <a:effectLst/>
                <a:latin typeface="Segoe UI" panose="020B0502040204020203" pitchFamily="34" charset="0"/>
              </a:rPr>
              <a:t>Error Alert</a:t>
            </a:r>
            <a:r>
              <a:rPr lang="en-US" sz="1600" b="0" i="0" dirty="0">
                <a:solidFill>
                  <a:srgbClr val="1E1E1E"/>
                </a:solidFill>
                <a:effectLst/>
                <a:latin typeface="Segoe UI" panose="020B0502040204020203" pitchFamily="34" charset="0"/>
              </a:rPr>
              <a:t> tab to customize the error message and to choose a </a:t>
            </a:r>
            <a:r>
              <a:rPr lang="en-US" sz="1600" b="1" i="0" dirty="0">
                <a:solidFill>
                  <a:srgbClr val="1E1E1E"/>
                </a:solidFill>
                <a:effectLst/>
                <a:latin typeface="Segoe UI" panose="020B0502040204020203" pitchFamily="34" charset="0"/>
              </a:rPr>
              <a:t>Style</a:t>
            </a:r>
            <a:r>
              <a:rPr lang="en-US" sz="1600" b="0" i="0" dirty="0">
                <a:solidFill>
                  <a:srgbClr val="1E1E1E"/>
                </a:solidFill>
                <a:effectLst/>
                <a:latin typeface="Segoe UI" panose="020B0502040204020203" pitchFamily="34" charset="0"/>
              </a:rPr>
              <a:t>.</a:t>
            </a:r>
          </a:p>
          <a:p>
            <a:pPr>
              <a:lnSpc>
                <a:spcPct val="150000"/>
              </a:lnSpc>
              <a:buFont typeface="+mj-lt"/>
              <a:buAutoNum type="arabicPeriod" startAt="6"/>
            </a:pPr>
            <a:r>
              <a:rPr lang="en-US" sz="1600" b="0" i="0" dirty="0">
                <a:solidFill>
                  <a:srgbClr val="1E1E1E"/>
                </a:solidFill>
                <a:effectLst/>
                <a:latin typeface="Segoe UI" panose="020B0502040204020203" pitchFamily="34" charset="0"/>
              </a:rPr>
              <a:t>   Select </a:t>
            </a:r>
            <a:r>
              <a:rPr lang="en-US" sz="1600" b="1" i="0" dirty="0">
                <a:solidFill>
                  <a:srgbClr val="1E1E1E"/>
                </a:solidFill>
                <a:effectLst/>
                <a:latin typeface="Segoe UI" panose="020B0502040204020203" pitchFamily="34" charset="0"/>
              </a:rPr>
              <a:t>OK</a:t>
            </a:r>
            <a:r>
              <a:rPr lang="en-US" sz="1600" b="0" i="0" dirty="0">
                <a:solidFill>
                  <a:srgbClr val="1E1E1E"/>
                </a:solidFill>
                <a:effectLst/>
                <a:latin typeface="Segoe UI" panose="020B0502040204020203" pitchFamily="34" charset="0"/>
              </a:rPr>
              <a:t>.</a:t>
            </a:r>
          </a:p>
          <a:p>
            <a:pPr>
              <a:lnSpc>
                <a:spcPct val="150000"/>
              </a:lnSpc>
              <a:buFont typeface="+mj-lt"/>
              <a:buAutoNum type="arabicPeriod" startAt="6"/>
            </a:pPr>
            <a:r>
              <a:rPr lang="en-US" sz="1600" b="0" i="0" dirty="0">
                <a:solidFill>
                  <a:srgbClr val="1E1E1E"/>
                </a:solidFill>
                <a:effectLst/>
                <a:latin typeface="Segoe UI" panose="020B0502040204020203" pitchFamily="34" charset="0"/>
              </a:rPr>
              <a:t> Now, if the user tries to enter a value that is not valid, an </a:t>
            </a:r>
            <a:r>
              <a:rPr lang="en-US" sz="1600" b="1" i="0" dirty="0">
                <a:solidFill>
                  <a:srgbClr val="1E1E1E"/>
                </a:solidFill>
                <a:effectLst/>
                <a:latin typeface="Segoe UI" panose="020B0502040204020203" pitchFamily="34" charset="0"/>
              </a:rPr>
              <a:t>Error Alert </a:t>
            </a:r>
            <a:r>
              <a:rPr lang="en-US" sz="1600" b="0" i="0" dirty="0">
                <a:solidFill>
                  <a:srgbClr val="1E1E1E"/>
                </a:solidFill>
                <a:effectLst/>
                <a:latin typeface="Segoe UI" panose="020B0502040204020203" pitchFamily="34" charset="0"/>
              </a:rPr>
              <a:t>appears with your customized message.</a:t>
            </a:r>
          </a:p>
          <a:p>
            <a:pPr algn="l"/>
            <a:endParaRPr lang="en-US" b="0" i="0" dirty="0">
              <a:solidFill>
                <a:srgbClr val="1E1E1E"/>
              </a:solidFill>
              <a:effectLst/>
              <a:latin typeface="Segoe UI" panose="020B0502040204020203" pitchFamily="34" charset="0"/>
            </a:endParaRPr>
          </a:p>
        </p:txBody>
      </p:sp>
    </p:spTree>
    <p:extLst>
      <p:ext uri="{BB962C8B-B14F-4D97-AF65-F5344CB8AC3E}">
        <p14:creationId xmlns:p14="http://schemas.microsoft.com/office/powerpoint/2010/main" val="511246582"/>
      </p:ext>
    </p:extLst>
  </p:cSld>
  <p:clrMapOvr>
    <a:masterClrMapping/>
  </p:clrMapOvr>
  <p:transition spd="slow">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506750" y="681039"/>
            <a:ext cx="9317734" cy="678449"/>
          </a:xfrm>
          <a:solidFill>
            <a:srgbClr val="FCD3C2"/>
          </a:solidFill>
        </p:spPr>
        <p:txBody>
          <a:bodyPr>
            <a:noAutofit/>
          </a:bodyPr>
          <a:lstStyle/>
          <a:p>
            <a:r>
              <a:rPr lang="en-US" sz="3600" b="1" i="1" dirty="0">
                <a:solidFill>
                  <a:srgbClr val="1E1E1E"/>
                </a:solidFill>
                <a:effectLst/>
                <a:latin typeface="Segoe UI" panose="020B0502040204020203" pitchFamily="34" charset="0"/>
                <a:cs typeface="Segoe UI" panose="020B0502040204020203" pitchFamily="34" charset="0"/>
              </a:rPr>
              <a:t>Data Validation Input and Error Messages</a:t>
            </a:r>
            <a:endParaRPr lang="en-US" sz="11500" b="1" i="1" dirty="0">
              <a:latin typeface="Segoe UI" panose="020B0502040204020203" pitchFamily="34" charset="0"/>
              <a:ea typeface="Microsoft Sans Serif" panose="020B0604020202020204"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3" name="TextBox 2">
            <a:extLst>
              <a:ext uri="{FF2B5EF4-FFF2-40B4-BE49-F238E27FC236}">
                <a16:creationId xmlns:a16="http://schemas.microsoft.com/office/drawing/2014/main" id="{4DB7CE94-D6AE-1A6A-9159-47CE318E7D34}"/>
              </a:ext>
            </a:extLst>
          </p:cNvPr>
          <p:cNvSpPr txBox="1"/>
          <p:nvPr/>
        </p:nvSpPr>
        <p:spPr>
          <a:xfrm>
            <a:off x="506749" y="1600246"/>
            <a:ext cx="10901985" cy="830997"/>
          </a:xfrm>
          <a:prstGeom prst="rect">
            <a:avLst/>
          </a:prstGeom>
          <a:noFill/>
        </p:spPr>
        <p:txBody>
          <a:bodyPr wrap="square">
            <a:spAutoFit/>
          </a:bodyPr>
          <a:lstStyle/>
          <a:p>
            <a:r>
              <a:rPr lang="en-US" sz="1600" b="0" i="0" dirty="0">
                <a:solidFill>
                  <a:srgbClr val="1E1E1E"/>
                </a:solidFill>
                <a:effectLst/>
                <a:latin typeface="Segoe UI" panose="020B0502040204020203" pitchFamily="34" charset="0"/>
              </a:rPr>
              <a:t>You can choose to show an Input Message when the user selects the cell. Input messages are generally used to offer users guidance about the type of data that you want entered in the cell. This type of message appears near the cell. You can move this message if you want to, and it remains visible until you move to another cell or press Esc.</a:t>
            </a:r>
            <a:endParaRPr lang="en-US" sz="1600" dirty="0"/>
          </a:p>
        </p:txBody>
      </p:sp>
      <p:pic>
        <p:nvPicPr>
          <p:cNvPr id="9" name="Picture 8">
            <a:extLst>
              <a:ext uri="{FF2B5EF4-FFF2-40B4-BE49-F238E27FC236}">
                <a16:creationId xmlns:a16="http://schemas.microsoft.com/office/drawing/2014/main" id="{D6B61E32-7B78-CB0F-804F-341174153EA6}"/>
              </a:ext>
            </a:extLst>
          </p:cNvPr>
          <p:cNvPicPr>
            <a:picLocks noChangeAspect="1"/>
          </p:cNvPicPr>
          <p:nvPr/>
        </p:nvPicPr>
        <p:blipFill>
          <a:blip r:embed="rId2"/>
          <a:stretch>
            <a:fillRect/>
          </a:stretch>
        </p:blipFill>
        <p:spPr>
          <a:xfrm>
            <a:off x="663893" y="2569421"/>
            <a:ext cx="2619375" cy="2295525"/>
          </a:xfrm>
          <a:prstGeom prst="rect">
            <a:avLst/>
          </a:prstGeom>
        </p:spPr>
      </p:pic>
    </p:spTree>
    <p:extLst>
      <p:ext uri="{BB962C8B-B14F-4D97-AF65-F5344CB8AC3E}">
        <p14:creationId xmlns:p14="http://schemas.microsoft.com/office/powerpoint/2010/main" val="3711750316"/>
      </p:ext>
    </p:extLst>
  </p:cSld>
  <p:clrMapOvr>
    <a:masterClrMapping/>
  </p:clrMapOvr>
  <p:transition spd="slow">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506750" y="681039"/>
            <a:ext cx="9317734" cy="678449"/>
          </a:xfrm>
          <a:solidFill>
            <a:srgbClr val="FCD3C2"/>
          </a:solidFill>
        </p:spPr>
        <p:txBody>
          <a:bodyPr>
            <a:noAutofit/>
          </a:bodyPr>
          <a:lstStyle/>
          <a:p>
            <a:r>
              <a:rPr lang="en-US" sz="3600" b="1" i="1" dirty="0">
                <a:solidFill>
                  <a:srgbClr val="1E1E1E"/>
                </a:solidFill>
                <a:effectLst/>
                <a:latin typeface="Segoe UI" panose="020B0502040204020203" pitchFamily="34" charset="0"/>
                <a:cs typeface="Segoe UI" panose="020B0502040204020203" pitchFamily="34" charset="0"/>
              </a:rPr>
              <a:t>Data Validation Input and Error Messages</a:t>
            </a:r>
            <a:endParaRPr lang="en-US" sz="11500" b="1" i="1" dirty="0">
              <a:latin typeface="Segoe UI" panose="020B0502040204020203" pitchFamily="34" charset="0"/>
              <a:ea typeface="Microsoft Sans Serif" panose="020B0604020202020204"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11" name="TextBox 10">
            <a:extLst>
              <a:ext uri="{FF2B5EF4-FFF2-40B4-BE49-F238E27FC236}">
                <a16:creationId xmlns:a16="http://schemas.microsoft.com/office/drawing/2014/main" id="{0AF531E3-CE5A-A378-CB0D-E19E139A2A6B}"/>
              </a:ext>
            </a:extLst>
          </p:cNvPr>
          <p:cNvSpPr txBox="1"/>
          <p:nvPr/>
        </p:nvSpPr>
        <p:spPr>
          <a:xfrm>
            <a:off x="506750" y="1659807"/>
            <a:ext cx="10806292" cy="369332"/>
          </a:xfrm>
          <a:prstGeom prst="rect">
            <a:avLst/>
          </a:prstGeom>
          <a:noFill/>
        </p:spPr>
        <p:txBody>
          <a:bodyPr wrap="square">
            <a:spAutoFit/>
          </a:bodyPr>
          <a:lstStyle/>
          <a:p>
            <a:r>
              <a:rPr lang="en-US" sz="1600" b="0" i="0" dirty="0">
                <a:solidFill>
                  <a:srgbClr val="1E1E1E"/>
                </a:solidFill>
                <a:effectLst/>
                <a:latin typeface="Segoe UI" panose="020B0502040204020203" pitchFamily="34" charset="0"/>
              </a:rPr>
              <a:t>You set up your Input Message in the second data validation tab</a:t>
            </a:r>
            <a:r>
              <a:rPr lang="en-US" b="0" i="0" dirty="0">
                <a:solidFill>
                  <a:srgbClr val="1E1E1E"/>
                </a:solidFill>
                <a:effectLst/>
                <a:latin typeface="Segoe UI" panose="020B0502040204020203" pitchFamily="34" charset="0"/>
              </a:rPr>
              <a:t>.</a:t>
            </a:r>
            <a:endParaRPr lang="en-US" dirty="0"/>
          </a:p>
        </p:txBody>
      </p:sp>
      <p:pic>
        <p:nvPicPr>
          <p:cNvPr id="13" name="Picture 12">
            <a:extLst>
              <a:ext uri="{FF2B5EF4-FFF2-40B4-BE49-F238E27FC236}">
                <a16:creationId xmlns:a16="http://schemas.microsoft.com/office/drawing/2014/main" id="{F32A47AF-47F6-607B-63DD-5C1513858904}"/>
              </a:ext>
            </a:extLst>
          </p:cNvPr>
          <p:cNvPicPr>
            <a:picLocks noChangeAspect="1"/>
          </p:cNvPicPr>
          <p:nvPr/>
        </p:nvPicPr>
        <p:blipFill>
          <a:blip r:embed="rId2"/>
          <a:stretch>
            <a:fillRect/>
          </a:stretch>
        </p:blipFill>
        <p:spPr>
          <a:xfrm>
            <a:off x="709904" y="2115879"/>
            <a:ext cx="5212431" cy="4305553"/>
          </a:xfrm>
          <a:prstGeom prst="rect">
            <a:avLst/>
          </a:prstGeom>
        </p:spPr>
      </p:pic>
    </p:spTree>
    <p:extLst>
      <p:ext uri="{BB962C8B-B14F-4D97-AF65-F5344CB8AC3E}">
        <p14:creationId xmlns:p14="http://schemas.microsoft.com/office/powerpoint/2010/main" val="3735220824"/>
      </p:ext>
    </p:extLst>
  </p:cSld>
  <p:clrMapOvr>
    <a:masterClrMapping/>
  </p:clrMapOvr>
  <p:transition spd="slow">
    <p:pull/>
  </p:transition>
</p:sld>
</file>

<file path=ppt/theme/theme1.xml><?xml version="1.0" encoding="utf-8"?>
<a:theme xmlns:a="http://schemas.openxmlformats.org/drawingml/2006/main" name="IAQS PPT- Zil_ Final">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IAQS PPT- Zil_ Final</Template>
  <TotalTime>4199</TotalTime>
  <Words>765</Words>
  <Application>Microsoft Office PowerPoint</Application>
  <PresentationFormat>Widescreen</PresentationFormat>
  <Paragraphs>70</Paragraphs>
  <Slides>12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Lora</vt:lpstr>
      <vt:lpstr>Nunito Sans</vt:lpstr>
      <vt:lpstr>Roboto Light</vt:lpstr>
      <vt:lpstr>Segoe UI</vt:lpstr>
      <vt:lpstr>IAQS PPT- Zil_ Final</vt:lpstr>
      <vt:lpstr>PowerPoint Presentation</vt:lpstr>
      <vt:lpstr>Introduction</vt:lpstr>
      <vt:lpstr>Introduction</vt:lpstr>
      <vt:lpstr>Introduction</vt:lpstr>
      <vt:lpstr>Locate in MS Excel</vt:lpstr>
      <vt:lpstr>How to Create Data Validation Rule in Excel?</vt:lpstr>
      <vt:lpstr>How to Create Data Validation Rule in Excel?</vt:lpstr>
      <vt:lpstr>Data Validation Input and Error Messages</vt:lpstr>
      <vt:lpstr>Data Validation Input and Error Messages</vt:lpstr>
      <vt:lpstr>Data Validation Input and Error Messages</vt:lpstr>
      <vt:lpstr> If data validation doesn’t work:</vt:lpstr>
      <vt:lpstr> Remove data validation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lokesh</dc:creator>
  <cp:lastModifiedBy>CC770</cp:lastModifiedBy>
  <cp:revision>166</cp:revision>
  <dcterms:created xsi:type="dcterms:W3CDTF">2019-12-10T16:16:08Z</dcterms:created>
  <dcterms:modified xsi:type="dcterms:W3CDTF">2022-09-21T07:09:53Z</dcterms:modified>
</cp:coreProperties>
</file>